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CC0000"/>
    <a:srgbClr val="17D9A6"/>
    <a:srgbClr val="E808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296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16632"/>
            <a:ext cx="9906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Twinkl" panose="02000000000000000000" pitchFamily="2" charset="0"/>
              </a:rPr>
              <a:t>Year Group: </a:t>
            </a:r>
            <a:r>
              <a:rPr lang="en-GB" sz="1600" dirty="0" smtClean="0">
                <a:latin typeface="Twinkl" panose="02000000000000000000" pitchFamily="2" charset="0"/>
              </a:rPr>
              <a:t>Puffins		</a:t>
            </a:r>
            <a:r>
              <a:rPr lang="en-GB" sz="1600" dirty="0" smtClean="0">
                <a:latin typeface="Twinkl" panose="02000000000000000000" pitchFamily="2" charset="0"/>
              </a:rPr>
              <a:t>	Term: 1	</a:t>
            </a:r>
            <a:r>
              <a:rPr lang="en-GB" sz="1600" dirty="0">
                <a:latin typeface="Twinkl" panose="02000000000000000000" pitchFamily="2" charset="0"/>
              </a:rPr>
              <a:t> </a:t>
            </a:r>
            <a:r>
              <a:rPr lang="en-GB" sz="1600" dirty="0" smtClean="0">
                <a:latin typeface="Twinkl" panose="02000000000000000000" pitchFamily="2" charset="0"/>
              </a:rPr>
              <a:t>	   </a:t>
            </a:r>
            <a:r>
              <a:rPr lang="en-GB" sz="1600" dirty="0" smtClean="0">
                <a:latin typeface="Twinkl" panose="02000000000000000000" pitchFamily="2" charset="0"/>
              </a:rPr>
              <a:t>What we will be covering this term.</a:t>
            </a:r>
            <a:endParaRPr lang="en-GB" sz="1600" dirty="0">
              <a:latin typeface="Twinkl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20752" y="485964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err="1" smtClean="0">
                <a:latin typeface="Twinkl" panose="02000000000000000000" pitchFamily="2" charset="0"/>
              </a:rPr>
              <a:t>Whitchurch</a:t>
            </a:r>
            <a:r>
              <a:rPr lang="en-GB" b="1" u="sng" dirty="0" smtClean="0">
                <a:latin typeface="Twinkl" panose="02000000000000000000" pitchFamily="2" charset="0"/>
              </a:rPr>
              <a:t> Primary School</a:t>
            </a:r>
          </a:p>
          <a:p>
            <a:pPr algn="ctr"/>
            <a:r>
              <a:rPr lang="en-GB" b="1" u="sng" dirty="0" smtClean="0">
                <a:latin typeface="Twinkl" panose="02000000000000000000" pitchFamily="2" charset="0"/>
              </a:rPr>
              <a:t>Achieving Our Best Together</a:t>
            </a:r>
            <a:endParaRPr lang="en-GB" b="1" u="sng" dirty="0">
              <a:latin typeface="Twinkl" panose="02000000000000000000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332820" y="2276872"/>
            <a:ext cx="3240360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Term 1</a:t>
            </a:r>
            <a:endParaRPr lang="en-GB" sz="24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0472" y="512024"/>
            <a:ext cx="1800200" cy="1652409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English</a:t>
            </a:r>
          </a:p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Fiction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: </a:t>
            </a:r>
            <a:r>
              <a:rPr lang="en-GB" sz="11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Goldilocks &amp; The Three Bears </a:t>
            </a:r>
            <a:r>
              <a:rPr lang="en-GB" sz="1100" dirty="0" smtClean="0">
                <a:solidFill>
                  <a:schemeClr val="tx1"/>
                </a:solidFill>
                <a:latin typeface="Twinkl" panose="02000000000000000000" pitchFamily="2" charset="0"/>
              </a:rPr>
              <a:t>by</a:t>
            </a:r>
            <a:endParaRPr lang="en-GB" sz="1100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100" dirty="0" smtClean="0">
                <a:solidFill>
                  <a:schemeClr val="tx1"/>
                </a:solidFill>
                <a:latin typeface="Twinkl" panose="02000000000000000000" pitchFamily="2" charset="0"/>
              </a:rPr>
              <a:t>Lauren Child</a:t>
            </a:r>
            <a:endParaRPr lang="en-GB" sz="11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1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Lights On Cotton Rock </a:t>
            </a:r>
            <a:r>
              <a:rPr lang="en-GB" sz="1100" dirty="0">
                <a:solidFill>
                  <a:schemeClr val="tx1"/>
                </a:solidFill>
                <a:latin typeface="Twinkl" panose="02000000000000000000" pitchFamily="2" charset="0"/>
              </a:rPr>
              <a:t>by </a:t>
            </a:r>
            <a:r>
              <a:rPr lang="en-GB" sz="1100" dirty="0" smtClean="0">
                <a:solidFill>
                  <a:schemeClr val="tx1"/>
                </a:solidFill>
                <a:latin typeface="Twinkl" panose="02000000000000000000" pitchFamily="2" charset="0"/>
              </a:rPr>
              <a:t>David Litchfield </a:t>
            </a:r>
            <a:endParaRPr lang="en-GB" sz="11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44688" y="1219181"/>
            <a:ext cx="2376264" cy="1011924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Computing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Learning about IT and the world around us. 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64968" y="1412776"/>
            <a:ext cx="2045552" cy="720080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Precursive" pitchFamily="2" charset="0"/>
              </a:rPr>
              <a:t>P.E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Coordinating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(footwork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)</a:t>
            </a:r>
            <a:r>
              <a:rPr lang="en-GB" sz="1200" b="1" u="sng" dirty="0">
                <a:solidFill>
                  <a:schemeClr val="tx1"/>
                </a:solidFill>
                <a:latin typeface="Twinkl Precursive" pitchFamily="2" charset="0"/>
              </a:rPr>
              <a:t>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and static balance (one leg).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92789" y="3296803"/>
            <a:ext cx="3136446" cy="979174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History 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-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Wright Brothers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Learning about significant and historic figures in history.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00472" y="4536504"/>
            <a:ext cx="9433048" cy="2204864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Below is some information that may be useful.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We would like children to read at home as often as possible during the week, we aim for 5 times a week. Reading records can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be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used at home. Please record in your child’s reading record every time they read as this helps us to track progress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. </a:t>
            </a:r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Homework folders &amp; spelling books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need to be in the children’s bags every </a:t>
            </a:r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Thursday.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Puffins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P.E will be on </a:t>
            </a:r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Tuesday </a:t>
            </a:r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AND </a:t>
            </a:r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Wednesday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.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Children need to come into school </a:t>
            </a:r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wearing the correct P.E kit.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Spelling lists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will be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given out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soon for this term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(Also posted to Class Dojo and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on the website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on our class page) with details of each weekly test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.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Any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questions please ask Miss 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Fudge. </a:t>
            </a: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Thanks. </a:t>
            </a:r>
            <a:r>
              <a:rPr lang="en-GB" sz="1200" smtClean="0">
                <a:solidFill>
                  <a:schemeClr val="tx1"/>
                </a:solidFill>
                <a:latin typeface="Twinkl" panose="02000000000000000000" pitchFamily="2" charset="0"/>
                <a:sym typeface="Wingdings" panose="05000000000000000000" pitchFamily="2" charset="2"/>
              </a:rPr>
              <a:t></a:t>
            </a:r>
            <a:endParaRPr lang="en-GB" sz="1200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649287" y="2986515"/>
            <a:ext cx="3017088" cy="1450597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Science</a:t>
            </a:r>
            <a:endParaRPr lang="en-GB" sz="1200" b="1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Animals including humans</a:t>
            </a:r>
            <a:endParaRPr lang="en-GB" sz="1200" u="sng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-Identify, name and label the basic parts of the human body.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-Identify animals and their offspring's.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-How animals survive.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-How we stay healthy.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Precursive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257256" y="809129"/>
            <a:ext cx="2376264" cy="548622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PSHE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Being me in my world</a:t>
            </a:r>
            <a:r>
              <a:rPr lang="en-GB" sz="1200" dirty="0" smtClean="0">
                <a:solidFill>
                  <a:schemeClr val="tx1"/>
                </a:solidFill>
                <a:latin typeface="Twinkl Precursive" pitchFamily="2" charset="0"/>
              </a:rPr>
              <a:t>.</a:t>
            </a:r>
            <a:endParaRPr lang="en-GB" sz="1200" dirty="0">
              <a:solidFill>
                <a:schemeClr val="tx1"/>
              </a:solidFill>
              <a:latin typeface="Twinkl Precursive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97216" y="1562867"/>
            <a:ext cx="2736304" cy="1290070"/>
          </a:xfrm>
          <a:prstGeom prst="rect">
            <a:avLst/>
          </a:prstGeom>
          <a:solidFill>
            <a:schemeClr val="bg1"/>
          </a:solidFill>
          <a:ln w="57150">
            <a:solidFill>
              <a:srgbClr val="17D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Maths</a:t>
            </a:r>
          </a:p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Place value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: counting, number formation and ordering numbers.</a:t>
            </a:r>
          </a:p>
          <a:p>
            <a:pPr algn="ctr"/>
            <a:endParaRPr lang="en-GB" sz="1200" u="sng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Addition and subtraction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76418" y="2396208"/>
            <a:ext cx="3195480" cy="1979536"/>
          </a:xfrm>
          <a:prstGeom prst="rect">
            <a:avLst/>
          </a:prstGeom>
          <a:solidFill>
            <a:schemeClr val="bg1"/>
          </a:solidFill>
          <a:ln w="5715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" panose="02000000000000000000" pitchFamily="2" charset="0"/>
              </a:rPr>
              <a:t>Art </a:t>
            </a:r>
            <a:r>
              <a:rPr lang="en-GB" sz="1200" b="1" u="sng" dirty="0">
                <a:solidFill>
                  <a:schemeClr val="tx1"/>
                </a:solidFill>
                <a:latin typeface="Twinkl" panose="02000000000000000000" pitchFamily="2" charset="0"/>
              </a:rPr>
              <a:t>&amp; DT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Twinkl" panose="02000000000000000000" pitchFamily="2" charset="0"/>
              </a:rPr>
              <a:t>Art</a:t>
            </a:r>
          </a:p>
          <a:p>
            <a:pPr marL="171450" indent="-171450" algn="ctr">
              <a:buFontTx/>
              <a:buChar char="-"/>
            </a:pPr>
            <a:r>
              <a:rPr lang="en-GB" sz="1200" dirty="0">
                <a:solidFill>
                  <a:schemeClr val="tx1"/>
                </a:solidFill>
                <a:latin typeface="Twinkl" panose="02000000000000000000" pitchFamily="2" charset="0"/>
              </a:rPr>
              <a:t>Creating our own prints inspired by textile artist </a:t>
            </a:r>
            <a:r>
              <a:rPr lang="en-GB" sz="1200" b="1" dirty="0">
                <a:solidFill>
                  <a:schemeClr val="tx1"/>
                </a:solidFill>
                <a:latin typeface="Twinkl" panose="02000000000000000000" pitchFamily="2" charset="0"/>
              </a:rPr>
              <a:t>William Morris </a:t>
            </a:r>
          </a:p>
          <a:p>
            <a:pPr algn="ctr"/>
            <a:endParaRPr lang="en-GB" sz="1200" b="1" dirty="0" smtClean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DT</a:t>
            </a:r>
            <a:endParaRPr lang="en-GB" sz="1200" b="1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marL="171450" indent="-171450" algn="ctr">
              <a:buFontTx/>
              <a:buChar char="-"/>
            </a:pPr>
            <a:r>
              <a:rPr lang="en-GB" sz="1200" b="1" dirty="0">
                <a:solidFill>
                  <a:schemeClr val="tx1"/>
                </a:solidFill>
                <a:latin typeface="Twinkl" panose="02000000000000000000" pitchFamily="2" charset="0"/>
              </a:rPr>
              <a:t>Sewing </a:t>
            </a:r>
            <a:endParaRPr lang="en-GB" sz="1200" b="1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marL="171450" indent="-171450" algn="ctr">
              <a:buFontTx/>
              <a:buChar char="-"/>
            </a:pPr>
            <a:r>
              <a:rPr lang="en-GB" sz="1200" b="1" dirty="0" smtClean="0">
                <a:solidFill>
                  <a:schemeClr val="tx1"/>
                </a:solidFill>
                <a:latin typeface="Twinkl" panose="02000000000000000000" pitchFamily="2" charset="0"/>
              </a:rPr>
              <a:t>-</a:t>
            </a:r>
            <a:r>
              <a:rPr lang="en-GB" sz="1200" dirty="0" smtClean="0">
                <a:solidFill>
                  <a:schemeClr val="tx1"/>
                </a:solidFill>
                <a:latin typeface="Twinkl" panose="02000000000000000000" pitchFamily="2" charset="0"/>
              </a:rPr>
              <a:t>Creating our own decorations</a:t>
            </a:r>
            <a:endParaRPr lang="en-GB" sz="1200" b="1" dirty="0">
              <a:solidFill>
                <a:schemeClr val="tx1"/>
              </a:solidFill>
              <a:latin typeface="Twinkl" panose="02000000000000000000" pitchFamily="2" charset="0"/>
            </a:endParaRP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314</Words>
  <Application>Microsoft Office PowerPoint</Application>
  <PresentationFormat>A4 Paper (210x297 mm)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Twinkl</vt:lpstr>
      <vt:lpstr>Twinkl Precursive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Windows User</cp:lastModifiedBy>
  <cp:revision>18</cp:revision>
  <cp:lastPrinted>2019-09-05T16:23:28Z</cp:lastPrinted>
  <dcterms:created xsi:type="dcterms:W3CDTF">2019-09-02T17:02:43Z</dcterms:created>
  <dcterms:modified xsi:type="dcterms:W3CDTF">2023-09-10T10:19:51Z</dcterms:modified>
</cp:coreProperties>
</file>