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906000" cy="6858000" type="A4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08AD"/>
    <a:srgbClr val="66FFFF"/>
    <a:srgbClr val="CC0000"/>
    <a:srgbClr val="17D9A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3" d="100"/>
          <a:sy n="83" d="100"/>
        </p:scale>
        <p:origin x="269" y="6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2130426"/>
            <a:ext cx="84201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85900" y="3886200"/>
            <a:ext cx="69342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10/12/2023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391722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10/12/2023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05806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82506" y="4406901"/>
            <a:ext cx="84201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82506" y="2906713"/>
            <a:ext cx="84201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10/12/2023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6944212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36575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448300" y="1600201"/>
            <a:ext cx="4746625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10/12/2023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356646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535113"/>
            <a:ext cx="437687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95300" y="2174875"/>
            <a:ext cx="437687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32111" y="1535113"/>
            <a:ext cx="4378590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32111" y="2174875"/>
            <a:ext cx="4378590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10/12/2023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7637308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10/12/2023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997576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10/12/2023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948385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95300" y="273050"/>
            <a:ext cx="3259006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72971" y="273051"/>
            <a:ext cx="5537729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95300" y="1435101"/>
            <a:ext cx="3259006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10/12/2023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13805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941645" y="4800600"/>
            <a:ext cx="59436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941645" y="612775"/>
            <a:ext cx="59436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941645" y="5367338"/>
            <a:ext cx="59436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10/12/2023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91485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10/12/2023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734757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780337" y="274639"/>
            <a:ext cx="2414588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36575" y="274639"/>
            <a:ext cx="7078663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B9D59C-5399-42F9-B0B3-3E5646C127BB}" type="datetimeFigureOut">
              <a:rPr lang="en-GB" smtClean="0"/>
              <a:t>10/12/2023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9509642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95300" y="274638"/>
            <a:ext cx="89154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95300" y="1600201"/>
            <a:ext cx="89154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95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0B9D59C-5399-42F9-B0B3-3E5646C127BB}" type="datetimeFigureOut">
              <a:rPr lang="en-GB" smtClean="0"/>
              <a:t>10/12/2023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384550" y="6356351"/>
            <a:ext cx="31369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7099300" y="6356351"/>
            <a:ext cx="2311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92088CC-BEF5-4F24-8E30-5BE011705A2A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8582903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Box 3"/>
          <p:cNvSpPr txBox="1"/>
          <p:nvPr/>
        </p:nvSpPr>
        <p:spPr>
          <a:xfrm>
            <a:off x="6994028" y="437250"/>
            <a:ext cx="274465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400" b="1" dirty="0" smtClean="0">
                <a:latin typeface="Twinkl Cursive Looped" panose="02000000000000000000" pitchFamily="2" charset="0"/>
              </a:rPr>
              <a:t>Year Group: Swans	Term: </a:t>
            </a:r>
            <a:r>
              <a:rPr lang="en-GB" sz="1400" b="1" dirty="0" smtClean="0">
                <a:latin typeface="Twinkl Cursive Looped" panose="02000000000000000000" pitchFamily="2" charset="0"/>
              </a:rPr>
              <a:t>3</a:t>
            </a:r>
            <a:r>
              <a:rPr lang="en-GB" sz="1400" dirty="0" smtClean="0">
                <a:latin typeface="Twinkl Cursive Looped" panose="02000000000000000000" pitchFamily="2" charset="0"/>
              </a:rPr>
              <a:t>	</a:t>
            </a:r>
            <a:r>
              <a:rPr lang="en-GB" sz="1400" dirty="0">
                <a:latin typeface="Twinkl Cursive Looped" panose="02000000000000000000" pitchFamily="2" charset="0"/>
              </a:rPr>
              <a:t> </a:t>
            </a:r>
            <a:r>
              <a:rPr lang="en-GB" sz="1400" dirty="0" smtClean="0">
                <a:latin typeface="Twinkl Cursive Looped" panose="02000000000000000000" pitchFamily="2" charset="0"/>
              </a:rPr>
              <a:t>            				</a:t>
            </a:r>
            <a:endParaRPr lang="en-GB" sz="1400" dirty="0">
              <a:latin typeface="Twinkl Cursive Looped" panose="02000000000000000000" pitchFamily="2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504728" y="243736"/>
            <a:ext cx="468052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000" b="1" u="sng" dirty="0" err="1" smtClean="0">
                <a:latin typeface="Twinkl Cursive Looped" panose="02000000000000000000" pitchFamily="2" charset="0"/>
              </a:rPr>
              <a:t>Whitchurch</a:t>
            </a:r>
            <a:r>
              <a:rPr lang="en-GB" sz="2000" b="1" u="sng" dirty="0" smtClean="0">
                <a:latin typeface="Twinkl Cursive Looped" panose="02000000000000000000" pitchFamily="2" charset="0"/>
              </a:rPr>
              <a:t> Primary School</a:t>
            </a:r>
          </a:p>
          <a:p>
            <a:pPr algn="ctr"/>
            <a:r>
              <a:rPr lang="en-GB" sz="2000" b="1" u="sng" dirty="0" smtClean="0">
                <a:latin typeface="Twinkl Cursive Looped" panose="02000000000000000000" pitchFamily="2" charset="0"/>
              </a:rPr>
              <a:t>Achieving Our Best Together</a:t>
            </a:r>
            <a:endParaRPr lang="en-GB" sz="2000" b="1" u="sng" dirty="0">
              <a:latin typeface="Twinkl Cursive Looped" panose="02000000000000000000" pitchFamily="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2686867" y="2286296"/>
            <a:ext cx="2410149" cy="1968148"/>
          </a:xfrm>
          <a:prstGeom prst="rect">
            <a:avLst/>
          </a:prstGeom>
          <a:solidFill>
            <a:schemeClr val="bg1"/>
          </a:solidFill>
          <a:ln w="5715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English</a:t>
            </a:r>
          </a:p>
          <a:p>
            <a:pPr algn="ctr"/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The Tin Forest by Helen Ward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The Pied Piper by Michael </a:t>
            </a:r>
            <a:r>
              <a:rPr lang="en-GB" sz="1200" dirty="0" err="1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Morpurgo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7401272" y="2804800"/>
            <a:ext cx="2232248" cy="1438602"/>
          </a:xfrm>
          <a:prstGeom prst="rect">
            <a:avLst/>
          </a:prstGeom>
          <a:solidFill>
            <a:schemeClr val="bg1"/>
          </a:solidFill>
          <a:ln w="5715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MFL - Spanish</a:t>
            </a:r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0" name="Rectangle 9"/>
          <p:cNvSpPr/>
          <p:nvPr/>
        </p:nvSpPr>
        <p:spPr>
          <a:xfrm>
            <a:off x="5211703" y="2492707"/>
            <a:ext cx="2045552" cy="1052576"/>
          </a:xfrm>
          <a:prstGeom prst="rect">
            <a:avLst/>
          </a:prstGeom>
          <a:solidFill>
            <a:schemeClr val="bg1"/>
          </a:solidFill>
          <a:ln w="57150">
            <a:solidFill>
              <a:srgbClr val="0070C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P.E.</a:t>
            </a:r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D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evelop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and apply their dynamic balance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and ball skills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1" name="Rectangle 10"/>
          <p:cNvSpPr/>
          <p:nvPr/>
        </p:nvSpPr>
        <p:spPr>
          <a:xfrm>
            <a:off x="5203633" y="3617176"/>
            <a:ext cx="2052957" cy="626225"/>
          </a:xfrm>
          <a:prstGeom prst="rect">
            <a:avLst/>
          </a:prstGeom>
          <a:solidFill>
            <a:schemeClr val="bg1"/>
          </a:solidFill>
          <a:ln w="57150">
            <a:solidFill>
              <a:schemeClr val="bg1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ART</a:t>
            </a:r>
            <a:endParaRPr lang="en-GB" sz="14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Egyptian masks</a:t>
            </a:r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2" name="Rectangle 11"/>
          <p:cNvSpPr/>
          <p:nvPr/>
        </p:nvSpPr>
        <p:spPr>
          <a:xfrm>
            <a:off x="200472" y="4350324"/>
            <a:ext cx="9433048" cy="2391044"/>
          </a:xfrm>
          <a:prstGeom prst="rect">
            <a:avLst/>
          </a:prstGeom>
          <a:solidFill>
            <a:schemeClr val="bg1"/>
          </a:solidFill>
          <a:ln w="571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Shown above is what your child will be doing throughout the term. </a:t>
            </a:r>
          </a:p>
          <a:p>
            <a:pPr algn="ctr"/>
            <a:r>
              <a:rPr lang="en-GB" sz="1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Below is some information that may be useful. </a:t>
            </a:r>
            <a:endParaRPr lang="en-GB" sz="14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5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We would like children to </a:t>
            </a:r>
            <a:r>
              <a:rPr lang="en-GB" sz="1200" b="1" dirty="0">
                <a:solidFill>
                  <a:schemeClr val="tx1"/>
                </a:solidFill>
                <a:latin typeface="Twinkl Cursive Looped" panose="02000000000000000000" pitchFamily="2" charset="0"/>
              </a:rPr>
              <a:t>read at home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as often as possible during the week, we aim for </a:t>
            </a:r>
            <a:r>
              <a:rPr lang="en-GB" sz="1200" b="1" dirty="0">
                <a:solidFill>
                  <a:schemeClr val="tx1"/>
                </a:solidFill>
                <a:latin typeface="Twinkl Cursive Looped" panose="02000000000000000000" pitchFamily="2" charset="0"/>
              </a:rPr>
              <a:t>5 times a week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. 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Reading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records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are used to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record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your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child’s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reading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in and out of school. </a:t>
            </a: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Please record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every time they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read, 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as this helps us to track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progress and reward the children. </a:t>
            </a:r>
          </a:p>
          <a:p>
            <a:pPr algn="ctr"/>
            <a:endParaRPr lang="en-GB" sz="9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Homework (Reading comprehension and spelling practice)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will be given out and due every </a:t>
            </a:r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Thursday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. </a:t>
            </a:r>
          </a:p>
          <a:p>
            <a:pPr algn="ctr"/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Spelling tests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are also on </a:t>
            </a:r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Thursday</a:t>
            </a:r>
            <a:r>
              <a:rPr lang="en-GB" sz="1200" dirty="0">
                <a:solidFill>
                  <a:schemeClr val="tx1"/>
                </a:solidFill>
                <a:latin typeface="Twinkl Cursive Looped" panose="02000000000000000000" pitchFamily="2" charset="0"/>
              </a:rPr>
              <a:t>.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 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7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Please ensure your child is practising their times tables using </a:t>
            </a:r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Times Tables </a:t>
            </a:r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Rock Stars</a:t>
            </a:r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. </a:t>
            </a:r>
          </a:p>
          <a:p>
            <a:pPr algn="ctr"/>
            <a:r>
              <a:rPr lang="en-GB" sz="12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(10 minute Garage challenge is set every week on a Monday)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. </a:t>
            </a:r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6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4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Any </a:t>
            </a:r>
            <a:r>
              <a:rPr lang="en-GB" sz="1400" dirty="0">
                <a:solidFill>
                  <a:schemeClr val="tx1"/>
                </a:solidFill>
                <a:latin typeface="Twinkl Cursive Looped" panose="02000000000000000000" pitchFamily="2" charset="0"/>
              </a:rPr>
              <a:t>questions please ask </a:t>
            </a:r>
            <a:r>
              <a:rPr lang="en-GB" sz="1400" b="1" dirty="0">
                <a:solidFill>
                  <a:schemeClr val="tx1"/>
                </a:solidFill>
                <a:latin typeface="Twinkl Cursive Looped" panose="02000000000000000000" pitchFamily="2" charset="0"/>
              </a:rPr>
              <a:t>Miss </a:t>
            </a:r>
            <a:r>
              <a:rPr lang="en-GB" sz="1400" b="1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Hunt</a:t>
            </a:r>
            <a:r>
              <a:rPr lang="en-GB" sz="14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.</a:t>
            </a:r>
            <a:endParaRPr lang="en-GB" sz="14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3" name="Rectangle 12"/>
          <p:cNvSpPr/>
          <p:nvPr/>
        </p:nvSpPr>
        <p:spPr>
          <a:xfrm>
            <a:off x="192117" y="437250"/>
            <a:ext cx="2385310" cy="1695015"/>
          </a:xfrm>
          <a:prstGeom prst="rect">
            <a:avLst/>
          </a:prstGeom>
          <a:solidFill>
            <a:schemeClr val="bg1"/>
          </a:solidFill>
          <a:ln w="57150">
            <a:solidFill>
              <a:srgbClr val="92D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Science</a:t>
            </a: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Rocks</a:t>
            </a:r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To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learn about different types of rocks, how they are made and how they are used.</a:t>
            </a:r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4" name="Rectangle 13"/>
          <p:cNvSpPr/>
          <p:nvPr/>
        </p:nvSpPr>
        <p:spPr>
          <a:xfrm>
            <a:off x="2694421" y="1058358"/>
            <a:ext cx="2392218" cy="1073907"/>
          </a:xfrm>
          <a:prstGeom prst="rect">
            <a:avLst/>
          </a:prstGeom>
          <a:solidFill>
            <a:schemeClr val="bg1"/>
          </a:solidFill>
          <a:ln w="57150">
            <a:solidFill>
              <a:srgbClr val="E808A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PSHE</a:t>
            </a:r>
          </a:p>
          <a:p>
            <a:pPr algn="ctr"/>
            <a:endParaRPr lang="en-GB" sz="14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Dreams and goals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.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5203633" y="1072468"/>
            <a:ext cx="2053622" cy="1341857"/>
          </a:xfrm>
          <a:prstGeom prst="rect">
            <a:avLst/>
          </a:prstGeom>
          <a:solidFill>
            <a:schemeClr val="bg1"/>
          </a:solidFill>
          <a:ln w="57150">
            <a:solidFill>
              <a:srgbClr val="FFC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4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RE</a:t>
            </a:r>
            <a:endParaRPr lang="en-GB" sz="1400" b="1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Christianity</a:t>
            </a:r>
          </a:p>
          <a:p>
            <a:pPr algn="ctr"/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16" name="Rectangle 15"/>
          <p:cNvSpPr/>
          <p:nvPr/>
        </p:nvSpPr>
        <p:spPr>
          <a:xfrm>
            <a:off x="200472" y="2286296"/>
            <a:ext cx="2376956" cy="1968148"/>
          </a:xfrm>
          <a:prstGeom prst="rect">
            <a:avLst/>
          </a:prstGeom>
          <a:solidFill>
            <a:schemeClr val="bg1"/>
          </a:solidFill>
          <a:ln w="57150">
            <a:solidFill>
              <a:srgbClr val="FFFF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Maths</a:t>
            </a:r>
            <a:endParaRPr lang="en-GB" sz="1200" b="1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.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Multiplication and division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.</a:t>
            </a:r>
          </a:p>
          <a:p>
            <a:pPr algn="ctr"/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Length and perimeter</a:t>
            </a:r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Continuing times tables practise </a:t>
            </a:r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3s and 4s</a:t>
            </a:r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200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pic>
        <p:nvPicPr>
          <p:cNvPr id="1030" name="Picture 6" descr="Momo celebrating time to read: The Tin Forest by Helen Ward illustrated by  Wayne Anderson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47604" y="2322085"/>
            <a:ext cx="720081" cy="8045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7" name="Rectangle 16"/>
          <p:cNvSpPr/>
          <p:nvPr/>
        </p:nvSpPr>
        <p:spPr>
          <a:xfrm>
            <a:off x="7401273" y="1081607"/>
            <a:ext cx="2232248" cy="1627313"/>
          </a:xfrm>
          <a:prstGeom prst="rect">
            <a:avLst/>
          </a:prstGeom>
          <a:solidFill>
            <a:schemeClr val="bg1"/>
          </a:solidFill>
          <a:ln w="5715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Histor</a:t>
            </a:r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y</a:t>
            </a:r>
            <a:endParaRPr lang="en-GB" sz="1200" b="1" u="sng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r>
              <a:rPr lang="en-GB" sz="1200" b="1" u="sng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Ancient Egypt</a:t>
            </a:r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lvl="0" algn="ctr"/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lvl="0" algn="ctr"/>
            <a:r>
              <a:rPr lang="en-GB" sz="1200" dirty="0" smtClean="0">
                <a:solidFill>
                  <a:schemeClr val="tx1"/>
                </a:solidFill>
                <a:latin typeface="Twinkl Cursive Looped" panose="02000000000000000000" pitchFamily="2" charset="0"/>
              </a:rPr>
              <a:t>Learning and discovering details about the River Nile, Egyptian society, the pyramids, the Egyptian afterlife and more.</a:t>
            </a:r>
            <a:endParaRPr lang="en-GB" sz="1200" dirty="0">
              <a:solidFill>
                <a:schemeClr val="tx1"/>
              </a:solidFill>
              <a:latin typeface="Twinkl Cursive Looped" panose="02000000000000000000" pitchFamily="2" charset="0"/>
            </a:endParaRPr>
          </a:p>
          <a:p>
            <a:pPr algn="ctr"/>
            <a:endParaRPr lang="en-GB" sz="1200" b="1" u="sng" dirty="0" smtClean="0">
              <a:solidFill>
                <a:schemeClr val="tx1"/>
              </a:solidFill>
              <a:latin typeface="Twinkl Cursive Looped" panose="02000000000000000000" pitchFamily="2" charset="0"/>
            </a:endParaRPr>
          </a:p>
        </p:txBody>
      </p:sp>
      <p:sp>
        <p:nvSpPr>
          <p:cNvPr id="3" name="Rectangle 2"/>
          <p:cNvSpPr/>
          <p:nvPr/>
        </p:nvSpPr>
        <p:spPr>
          <a:xfrm>
            <a:off x="131310" y="116632"/>
            <a:ext cx="3140603" cy="307777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1400" dirty="0">
                <a:latin typeface="Twinkl Cursive Looped" panose="02000000000000000000" pitchFamily="2" charset="0"/>
              </a:rPr>
              <a:t> What we will be covering this term.</a:t>
            </a:r>
          </a:p>
        </p:txBody>
      </p:sp>
      <p:pic>
        <p:nvPicPr>
          <p:cNvPr id="2" name="Picture 2" descr="The Pied Piper of Hamelin : Morpurgo, Sir Michael, Clark, Emma Chichester:  Amazon.co.uk: Books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1025" r="31175" b="9724"/>
          <a:stretch/>
        </p:blipFill>
        <p:spPr bwMode="auto">
          <a:xfrm>
            <a:off x="2716263" y="2322085"/>
            <a:ext cx="607163" cy="7612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410547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2234</TotalTime>
  <Words>267</Words>
  <Application>Microsoft Office PowerPoint</Application>
  <PresentationFormat>A4 Paper (210x297 mm)</PresentationFormat>
  <Paragraphs>49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Twinkl Cursive Looped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Abigail Fudge</dc:creator>
  <cp:lastModifiedBy>Lauren Hunt</cp:lastModifiedBy>
  <cp:revision>44</cp:revision>
  <cp:lastPrinted>2019-09-05T16:23:28Z</cp:lastPrinted>
  <dcterms:created xsi:type="dcterms:W3CDTF">2019-09-02T17:02:43Z</dcterms:created>
  <dcterms:modified xsi:type="dcterms:W3CDTF">2023-12-11T16:34:46Z</dcterms:modified>
</cp:coreProperties>
</file>