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F541BCE-BD03-2209-1CF2-F1CF7A892AF2}" v="15" dt="2021-10-04T11:45:22.78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123" d="100"/>
          <a:sy n="123" d="100"/>
        </p:scale>
        <p:origin x="114" y="28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11" Type="http://schemas.microsoft.com/office/2015/10/relationships/revisionInfo" Target="revisionInfo.xml"/><Relationship Id="rId5" Type="http://schemas.openxmlformats.org/officeDocument/2006/relationships/slide" Target="slides/slide1.xml"/><Relationship Id="rId10"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ik Gardner" userId="S::ngardner_winford.n-somerset.sch.uk#ext#@staffstpetersnsomerset.onmicrosoft.com::a802502a-2a32-4a30-ac60-afb704c8360e" providerId="AD" clId="Web-{BF541BCE-BD03-2209-1CF2-F1CF7A892AF2}"/>
    <pc:docChg chg="modSld">
      <pc:chgData name="Nik Gardner" userId="S::ngardner_winford.n-somerset.sch.uk#ext#@staffstpetersnsomerset.onmicrosoft.com::a802502a-2a32-4a30-ac60-afb704c8360e" providerId="AD" clId="Web-{BF541BCE-BD03-2209-1CF2-F1CF7A892AF2}" dt="2021-10-04T11:45:22.787" v="14" actId="1076"/>
      <pc:docMkLst>
        <pc:docMk/>
      </pc:docMkLst>
      <pc:sldChg chg="modSp">
        <pc:chgData name="Nik Gardner" userId="S::ngardner_winford.n-somerset.sch.uk#ext#@staffstpetersnsomerset.onmicrosoft.com::a802502a-2a32-4a30-ac60-afb704c8360e" providerId="AD" clId="Web-{BF541BCE-BD03-2209-1CF2-F1CF7A892AF2}" dt="2021-10-04T11:45:22.787" v="14" actId="1076"/>
        <pc:sldMkLst>
          <pc:docMk/>
          <pc:sldMk cId="980194144" sldId="256"/>
        </pc:sldMkLst>
        <pc:spChg chg="mod">
          <ac:chgData name="Nik Gardner" userId="S::ngardner_winford.n-somerset.sch.uk#ext#@staffstpetersnsomerset.onmicrosoft.com::a802502a-2a32-4a30-ac60-afb704c8360e" providerId="AD" clId="Web-{BF541BCE-BD03-2209-1CF2-F1CF7A892AF2}" dt="2021-10-04T11:45:04.209" v="9" actId="14100"/>
          <ac:spMkLst>
            <pc:docMk/>
            <pc:sldMk cId="980194144" sldId="256"/>
            <ac:spMk id="10" creationId="{00000000-0000-0000-0000-000000000000}"/>
          </ac:spMkLst>
        </pc:spChg>
        <pc:spChg chg="mod">
          <ac:chgData name="Nik Gardner" userId="S::ngardner_winford.n-somerset.sch.uk#ext#@staffstpetersnsomerset.onmicrosoft.com::a802502a-2a32-4a30-ac60-afb704c8360e" providerId="AD" clId="Web-{BF541BCE-BD03-2209-1CF2-F1CF7A892AF2}" dt="2021-10-04T11:44:51.052" v="6" actId="1076"/>
          <ac:spMkLst>
            <pc:docMk/>
            <pc:sldMk cId="980194144" sldId="256"/>
            <ac:spMk id="11" creationId="{00000000-0000-0000-0000-000000000000}"/>
          </ac:spMkLst>
        </pc:spChg>
        <pc:spChg chg="mod">
          <ac:chgData name="Nik Gardner" userId="S::ngardner_winford.n-somerset.sch.uk#ext#@staffstpetersnsomerset.onmicrosoft.com::a802502a-2a32-4a30-ac60-afb704c8360e" providerId="AD" clId="Web-{BF541BCE-BD03-2209-1CF2-F1CF7A892AF2}" dt="2021-10-04T11:44:37.427" v="1" actId="14100"/>
          <ac:spMkLst>
            <pc:docMk/>
            <pc:sldMk cId="980194144" sldId="256"/>
            <ac:spMk id="12" creationId="{00000000-0000-0000-0000-000000000000}"/>
          </ac:spMkLst>
        </pc:spChg>
        <pc:spChg chg="mod">
          <ac:chgData name="Nik Gardner" userId="S::ngardner_winford.n-somerset.sch.uk#ext#@staffstpetersnsomerset.onmicrosoft.com::a802502a-2a32-4a30-ac60-afb704c8360e" providerId="AD" clId="Web-{BF541BCE-BD03-2209-1CF2-F1CF7A892AF2}" dt="2021-10-04T11:45:01.162" v="8" actId="14100"/>
          <ac:spMkLst>
            <pc:docMk/>
            <pc:sldMk cId="980194144" sldId="256"/>
            <ac:spMk id="13" creationId="{00000000-0000-0000-0000-000000000000}"/>
          </ac:spMkLst>
        </pc:spChg>
        <pc:spChg chg="mod">
          <ac:chgData name="Nik Gardner" userId="S::ngardner_winford.n-somerset.sch.uk#ext#@staffstpetersnsomerset.onmicrosoft.com::a802502a-2a32-4a30-ac60-afb704c8360e" providerId="AD" clId="Web-{BF541BCE-BD03-2209-1CF2-F1CF7A892AF2}" dt="2021-10-04T11:44:55.458" v="7" actId="14100"/>
          <ac:spMkLst>
            <pc:docMk/>
            <pc:sldMk cId="980194144" sldId="256"/>
            <ac:spMk id="14" creationId="{00000000-0000-0000-0000-000000000000}"/>
          </ac:spMkLst>
        </pc:spChg>
        <pc:spChg chg="mod">
          <ac:chgData name="Nik Gardner" userId="S::ngardner_winford.n-somerset.sch.uk#ext#@staffstpetersnsomerset.onmicrosoft.com::a802502a-2a32-4a30-ac60-afb704c8360e" providerId="AD" clId="Web-{BF541BCE-BD03-2209-1CF2-F1CF7A892AF2}" dt="2021-10-04T11:44:41.833" v="2" actId="1076"/>
          <ac:spMkLst>
            <pc:docMk/>
            <pc:sldMk cId="980194144" sldId="256"/>
            <ac:spMk id="15" creationId="{00000000-0000-0000-0000-000000000000}"/>
          </ac:spMkLst>
        </pc:spChg>
        <pc:spChg chg="mod">
          <ac:chgData name="Nik Gardner" userId="S::ngardner_winford.n-somerset.sch.uk#ext#@staffstpetersnsomerset.onmicrosoft.com::a802502a-2a32-4a30-ac60-afb704c8360e" providerId="AD" clId="Web-{BF541BCE-BD03-2209-1CF2-F1CF7A892AF2}" dt="2021-10-04T11:45:22.787" v="14" actId="1076"/>
          <ac:spMkLst>
            <pc:docMk/>
            <pc:sldMk cId="980194144" sldId="256"/>
            <ac:spMk id="18" creationId="{00000000-0000-0000-0000-000000000000}"/>
          </ac:spMkLst>
        </pc:spChg>
        <pc:spChg chg="mod">
          <ac:chgData name="Nik Gardner" userId="S::ngardner_winford.n-somerset.sch.uk#ext#@staffstpetersnsomerset.onmicrosoft.com::a802502a-2a32-4a30-ac60-afb704c8360e" providerId="AD" clId="Web-{BF541BCE-BD03-2209-1CF2-F1CF7A892AF2}" dt="2021-10-04T11:45:15.631" v="13" actId="1076"/>
          <ac:spMkLst>
            <pc:docMk/>
            <pc:sldMk cId="980194144" sldId="256"/>
            <ac:spMk id="19" creationId="{00000000-0000-0000-0000-000000000000}"/>
          </ac:spMkLst>
        </pc:spChg>
        <pc:spChg chg="mod">
          <ac:chgData name="Nik Gardner" userId="S::ngardner_winford.n-somerset.sch.uk#ext#@staffstpetersnsomerset.onmicrosoft.com::a802502a-2a32-4a30-ac60-afb704c8360e" providerId="AD" clId="Web-{BF541BCE-BD03-2209-1CF2-F1CF7A892AF2}" dt="2021-10-04T11:45:08.724" v="10" actId="1076"/>
          <ac:spMkLst>
            <pc:docMk/>
            <pc:sldMk cId="980194144" sldId="256"/>
            <ac:spMk id="20" creationId="{00000000-0000-0000-0000-000000000000}"/>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CC5A8FF-9587-489D-AE38-DA65852E0806}" type="datetimeFigureOut">
              <a:rPr lang="en-GB" smtClean="0"/>
              <a:t>04/10/2021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4F4299B-988A-4246-9670-D6E8DEBCB39E}" type="slidenum">
              <a:rPr lang="en-GB" smtClean="0"/>
              <a:t>‹#›</a:t>
            </a:fld>
            <a:endParaRPr lang="en-GB"/>
          </a:p>
        </p:txBody>
      </p:sp>
    </p:spTree>
    <p:extLst>
      <p:ext uri="{BB962C8B-B14F-4D97-AF65-F5344CB8AC3E}">
        <p14:creationId xmlns:p14="http://schemas.microsoft.com/office/powerpoint/2010/main" val="42155305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CC5A8FF-9587-489D-AE38-DA65852E0806}" type="datetimeFigureOut">
              <a:rPr lang="en-GB" smtClean="0"/>
              <a:t>04/10/2021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4F4299B-988A-4246-9670-D6E8DEBCB39E}" type="slidenum">
              <a:rPr lang="en-GB" smtClean="0"/>
              <a:t>‹#›</a:t>
            </a:fld>
            <a:endParaRPr lang="en-GB"/>
          </a:p>
        </p:txBody>
      </p:sp>
    </p:spTree>
    <p:extLst>
      <p:ext uri="{BB962C8B-B14F-4D97-AF65-F5344CB8AC3E}">
        <p14:creationId xmlns:p14="http://schemas.microsoft.com/office/powerpoint/2010/main" val="4433524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CC5A8FF-9587-489D-AE38-DA65852E0806}" type="datetimeFigureOut">
              <a:rPr lang="en-GB" smtClean="0"/>
              <a:t>04/10/2021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4F4299B-988A-4246-9670-D6E8DEBCB39E}" type="slidenum">
              <a:rPr lang="en-GB" smtClean="0"/>
              <a:t>‹#›</a:t>
            </a:fld>
            <a:endParaRPr lang="en-GB"/>
          </a:p>
        </p:txBody>
      </p:sp>
    </p:spTree>
    <p:extLst>
      <p:ext uri="{BB962C8B-B14F-4D97-AF65-F5344CB8AC3E}">
        <p14:creationId xmlns:p14="http://schemas.microsoft.com/office/powerpoint/2010/main" val="16056241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CC5A8FF-9587-489D-AE38-DA65852E0806}" type="datetimeFigureOut">
              <a:rPr lang="en-GB" smtClean="0"/>
              <a:t>04/10/2021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4F4299B-988A-4246-9670-D6E8DEBCB39E}" type="slidenum">
              <a:rPr lang="en-GB" smtClean="0"/>
              <a:t>‹#›</a:t>
            </a:fld>
            <a:endParaRPr lang="en-GB"/>
          </a:p>
        </p:txBody>
      </p:sp>
    </p:spTree>
    <p:extLst>
      <p:ext uri="{BB962C8B-B14F-4D97-AF65-F5344CB8AC3E}">
        <p14:creationId xmlns:p14="http://schemas.microsoft.com/office/powerpoint/2010/main" val="22861899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CC5A8FF-9587-489D-AE38-DA65852E0806}" type="datetimeFigureOut">
              <a:rPr lang="en-GB" smtClean="0"/>
              <a:t>04/10/2021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4F4299B-988A-4246-9670-D6E8DEBCB39E}" type="slidenum">
              <a:rPr lang="en-GB" smtClean="0"/>
              <a:t>‹#›</a:t>
            </a:fld>
            <a:endParaRPr lang="en-GB"/>
          </a:p>
        </p:txBody>
      </p:sp>
    </p:spTree>
    <p:extLst>
      <p:ext uri="{BB962C8B-B14F-4D97-AF65-F5344CB8AC3E}">
        <p14:creationId xmlns:p14="http://schemas.microsoft.com/office/powerpoint/2010/main" val="28820959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CC5A8FF-9587-489D-AE38-DA65852E0806}" type="datetimeFigureOut">
              <a:rPr lang="en-GB" smtClean="0"/>
              <a:t>04/10/2021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4F4299B-988A-4246-9670-D6E8DEBCB39E}" type="slidenum">
              <a:rPr lang="en-GB" smtClean="0"/>
              <a:t>‹#›</a:t>
            </a:fld>
            <a:endParaRPr lang="en-GB"/>
          </a:p>
        </p:txBody>
      </p:sp>
    </p:spTree>
    <p:extLst>
      <p:ext uri="{BB962C8B-B14F-4D97-AF65-F5344CB8AC3E}">
        <p14:creationId xmlns:p14="http://schemas.microsoft.com/office/powerpoint/2010/main" val="13868046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CC5A8FF-9587-489D-AE38-DA65852E0806}" type="datetimeFigureOut">
              <a:rPr lang="en-GB" smtClean="0"/>
              <a:t>04/10/2021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4F4299B-988A-4246-9670-D6E8DEBCB39E}" type="slidenum">
              <a:rPr lang="en-GB" smtClean="0"/>
              <a:t>‹#›</a:t>
            </a:fld>
            <a:endParaRPr lang="en-GB"/>
          </a:p>
        </p:txBody>
      </p:sp>
    </p:spTree>
    <p:extLst>
      <p:ext uri="{BB962C8B-B14F-4D97-AF65-F5344CB8AC3E}">
        <p14:creationId xmlns:p14="http://schemas.microsoft.com/office/powerpoint/2010/main" val="3569245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CC5A8FF-9587-489D-AE38-DA65852E0806}" type="datetimeFigureOut">
              <a:rPr lang="en-GB" smtClean="0"/>
              <a:t>04/10/2021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4F4299B-988A-4246-9670-D6E8DEBCB39E}" type="slidenum">
              <a:rPr lang="en-GB" smtClean="0"/>
              <a:t>‹#›</a:t>
            </a:fld>
            <a:endParaRPr lang="en-GB"/>
          </a:p>
        </p:txBody>
      </p:sp>
    </p:spTree>
    <p:extLst>
      <p:ext uri="{BB962C8B-B14F-4D97-AF65-F5344CB8AC3E}">
        <p14:creationId xmlns:p14="http://schemas.microsoft.com/office/powerpoint/2010/main" val="15901388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CC5A8FF-9587-489D-AE38-DA65852E0806}" type="datetimeFigureOut">
              <a:rPr lang="en-GB" smtClean="0"/>
              <a:t>04/10/2021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4F4299B-988A-4246-9670-D6E8DEBCB39E}" type="slidenum">
              <a:rPr lang="en-GB" smtClean="0"/>
              <a:t>‹#›</a:t>
            </a:fld>
            <a:endParaRPr lang="en-GB"/>
          </a:p>
        </p:txBody>
      </p:sp>
    </p:spTree>
    <p:extLst>
      <p:ext uri="{BB962C8B-B14F-4D97-AF65-F5344CB8AC3E}">
        <p14:creationId xmlns:p14="http://schemas.microsoft.com/office/powerpoint/2010/main" val="5143364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CC5A8FF-9587-489D-AE38-DA65852E0806}" type="datetimeFigureOut">
              <a:rPr lang="en-GB" smtClean="0"/>
              <a:t>04/10/2021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4F4299B-988A-4246-9670-D6E8DEBCB39E}" type="slidenum">
              <a:rPr lang="en-GB" smtClean="0"/>
              <a:t>‹#›</a:t>
            </a:fld>
            <a:endParaRPr lang="en-GB"/>
          </a:p>
        </p:txBody>
      </p:sp>
    </p:spTree>
    <p:extLst>
      <p:ext uri="{BB962C8B-B14F-4D97-AF65-F5344CB8AC3E}">
        <p14:creationId xmlns:p14="http://schemas.microsoft.com/office/powerpoint/2010/main" val="34435738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CC5A8FF-9587-489D-AE38-DA65852E0806}" type="datetimeFigureOut">
              <a:rPr lang="en-GB" smtClean="0"/>
              <a:t>04/10/2021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4F4299B-988A-4246-9670-D6E8DEBCB39E}" type="slidenum">
              <a:rPr lang="en-GB" smtClean="0"/>
              <a:t>‹#›</a:t>
            </a:fld>
            <a:endParaRPr lang="en-GB"/>
          </a:p>
        </p:txBody>
      </p:sp>
    </p:spTree>
    <p:extLst>
      <p:ext uri="{BB962C8B-B14F-4D97-AF65-F5344CB8AC3E}">
        <p14:creationId xmlns:p14="http://schemas.microsoft.com/office/powerpoint/2010/main" val="25359093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CC5A8FF-9587-489D-AE38-DA65852E0806}" type="datetimeFigureOut">
              <a:rPr lang="en-GB" smtClean="0"/>
              <a:t>04/10/2021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4F4299B-988A-4246-9670-D6E8DEBCB39E}" type="slidenum">
              <a:rPr lang="en-GB" smtClean="0"/>
              <a:t>‹#›</a:t>
            </a:fld>
            <a:endParaRPr lang="en-GB"/>
          </a:p>
        </p:txBody>
      </p:sp>
    </p:spTree>
    <p:extLst>
      <p:ext uri="{BB962C8B-B14F-4D97-AF65-F5344CB8AC3E}">
        <p14:creationId xmlns:p14="http://schemas.microsoft.com/office/powerpoint/2010/main" val="69460237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p:cNvSpPr/>
          <p:nvPr/>
        </p:nvSpPr>
        <p:spPr>
          <a:xfrm>
            <a:off x="352698" y="104503"/>
            <a:ext cx="2913016" cy="3061063"/>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GB" b="1" u="sng" dirty="0">
                <a:solidFill>
                  <a:schemeClr val="bg1"/>
                </a:solidFill>
              </a:rPr>
              <a:t>Musical </a:t>
            </a:r>
            <a:r>
              <a:rPr lang="en-GB" b="1" u="sng" dirty="0" err="1">
                <a:solidFill>
                  <a:schemeClr val="bg1"/>
                </a:solidFill>
              </a:rPr>
              <a:t>Mindsets</a:t>
            </a:r>
            <a:endParaRPr lang="en-GB" b="1" u="sng" dirty="0">
              <a:solidFill>
                <a:schemeClr val="bg1"/>
              </a:solidFill>
            </a:endParaRPr>
          </a:p>
          <a:p>
            <a:pPr algn="ctr"/>
            <a:r>
              <a:rPr lang="en-GB" dirty="0">
                <a:solidFill>
                  <a:schemeClr val="bg1"/>
                </a:solidFill>
              </a:rPr>
              <a:t>Enjoyment</a:t>
            </a:r>
          </a:p>
          <a:p>
            <a:pPr algn="ctr"/>
            <a:r>
              <a:rPr lang="en-GB" dirty="0">
                <a:solidFill>
                  <a:schemeClr val="bg1"/>
                </a:solidFill>
              </a:rPr>
              <a:t>Creativity</a:t>
            </a:r>
          </a:p>
          <a:p>
            <a:pPr algn="ctr"/>
            <a:r>
              <a:rPr lang="en-GB" dirty="0">
                <a:solidFill>
                  <a:schemeClr val="bg1"/>
                </a:solidFill>
              </a:rPr>
              <a:t>Confidence</a:t>
            </a:r>
          </a:p>
          <a:p>
            <a:pPr algn="ctr"/>
            <a:r>
              <a:rPr lang="en-GB" dirty="0">
                <a:solidFill>
                  <a:schemeClr val="bg1"/>
                </a:solidFill>
              </a:rPr>
              <a:t>Curiosity</a:t>
            </a:r>
          </a:p>
        </p:txBody>
      </p:sp>
      <p:sp>
        <p:nvSpPr>
          <p:cNvPr id="5" name="Oval 4"/>
          <p:cNvSpPr/>
          <p:nvPr/>
        </p:nvSpPr>
        <p:spPr>
          <a:xfrm>
            <a:off x="8791303" y="31153"/>
            <a:ext cx="3095896" cy="3265714"/>
          </a:xfrm>
          <a:prstGeom prst="ellipse">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GB" b="1" u="sng" dirty="0"/>
              <a:t>Subject expertise</a:t>
            </a:r>
          </a:p>
          <a:p>
            <a:pPr algn="ctr"/>
            <a:r>
              <a:rPr lang="en-GB" dirty="0"/>
              <a:t>Controlled use of voice and instruments.</a:t>
            </a:r>
          </a:p>
          <a:p>
            <a:pPr algn="ctr"/>
            <a:r>
              <a:rPr lang="en-GB" dirty="0"/>
              <a:t>Confidence in performing, listening, evaluation, improvising, singing and composing.</a:t>
            </a:r>
          </a:p>
          <a:p>
            <a:pPr algn="ctr"/>
            <a:endParaRPr lang="en-GB" dirty="0"/>
          </a:p>
        </p:txBody>
      </p:sp>
      <p:sp>
        <p:nvSpPr>
          <p:cNvPr id="6" name="Oval 5"/>
          <p:cNvSpPr/>
          <p:nvPr/>
        </p:nvSpPr>
        <p:spPr>
          <a:xfrm>
            <a:off x="8930641" y="3394501"/>
            <a:ext cx="3095896" cy="326571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u="sng" dirty="0"/>
              <a:t>Systems</a:t>
            </a:r>
          </a:p>
          <a:p>
            <a:pPr algn="ctr"/>
            <a:r>
              <a:rPr lang="en-GB" dirty="0"/>
              <a:t>Retrieval of previous learning.</a:t>
            </a:r>
          </a:p>
          <a:p>
            <a:pPr algn="ctr"/>
            <a:r>
              <a:rPr lang="en-GB" dirty="0" err="1"/>
              <a:t>Charanga</a:t>
            </a:r>
            <a:r>
              <a:rPr lang="en-GB" dirty="0"/>
              <a:t> scheme</a:t>
            </a:r>
          </a:p>
          <a:p>
            <a:pPr algn="ctr"/>
            <a:r>
              <a:rPr lang="en-GB" dirty="0"/>
              <a:t>First access music programme</a:t>
            </a:r>
          </a:p>
          <a:p>
            <a:pPr algn="ctr"/>
            <a:r>
              <a:rPr lang="en-GB" dirty="0"/>
              <a:t>Sing up</a:t>
            </a:r>
          </a:p>
          <a:p>
            <a:pPr algn="ctr"/>
            <a:r>
              <a:rPr lang="en-GB" dirty="0"/>
              <a:t>Assessment and tracking</a:t>
            </a:r>
          </a:p>
        </p:txBody>
      </p:sp>
      <p:sp>
        <p:nvSpPr>
          <p:cNvPr id="7" name="Oval 6"/>
          <p:cNvSpPr/>
          <p:nvPr/>
        </p:nvSpPr>
        <p:spPr>
          <a:xfrm>
            <a:off x="289703" y="3394501"/>
            <a:ext cx="3095896" cy="326571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u="sng" dirty="0">
                <a:solidFill>
                  <a:schemeClr val="bg1"/>
                </a:solidFill>
              </a:rPr>
              <a:t>Musical proficiency</a:t>
            </a:r>
          </a:p>
          <a:p>
            <a:pPr algn="ctr"/>
            <a:r>
              <a:rPr lang="en-GB" dirty="0">
                <a:solidFill>
                  <a:schemeClr val="bg1"/>
                </a:solidFill>
              </a:rPr>
              <a:t>Progression of knowledge and skills</a:t>
            </a:r>
          </a:p>
          <a:p>
            <a:pPr algn="ctr"/>
            <a:r>
              <a:rPr lang="en-GB" b="1" u="sng" dirty="0">
                <a:solidFill>
                  <a:schemeClr val="bg1"/>
                </a:solidFill>
              </a:rPr>
              <a:t>Knowledge of:</a:t>
            </a:r>
          </a:p>
          <a:p>
            <a:pPr algn="ctr"/>
            <a:r>
              <a:rPr lang="en-GB" dirty="0">
                <a:solidFill>
                  <a:schemeClr val="bg1"/>
                </a:solidFill>
              </a:rPr>
              <a:t>The inter-related dimensions</a:t>
            </a:r>
          </a:p>
          <a:p>
            <a:pPr algn="ctr"/>
            <a:endParaRPr lang="en-GB" dirty="0">
              <a:solidFill>
                <a:schemeClr val="tx1"/>
              </a:solidFill>
            </a:endParaRPr>
          </a:p>
        </p:txBody>
      </p:sp>
      <p:sp>
        <p:nvSpPr>
          <p:cNvPr id="8" name="Oval 7"/>
          <p:cNvSpPr/>
          <p:nvPr/>
        </p:nvSpPr>
        <p:spPr>
          <a:xfrm>
            <a:off x="3226526" y="774282"/>
            <a:ext cx="5786845" cy="5626518"/>
          </a:xfrm>
          <a:prstGeom prst="ellipse">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en-GB" sz="1600" dirty="0"/>
              <a:t>We provide pupils with a high-quality music curriculum to help them gain a firm understanding of what music is through listening, singing, playing, evaluating, improvising and composing across a wide variety of historical periods, styles, traditions, and musical genres. Our curriculum  develops a curiosity for  music, as well as an understanding of the importance of all types of music. We are committed to ensuring children understand the value  of music in the wider community, and are able to use their musical skills, knowledge and experiences to involve themselves in music in a variety of different contexts. </a:t>
            </a:r>
            <a:r>
              <a:rPr lang="en-GB" sz="1600" spc="15" dirty="0">
                <a:effectLst/>
                <a:latin typeface="Calibri" panose="020F0502020204030204" pitchFamily="34" charset="0"/>
                <a:ea typeface="Calibri" panose="020F0502020204030204" pitchFamily="34" charset="0"/>
                <a:cs typeface="Arial" panose="020B0604020202020204" pitchFamily="34" charset="0"/>
              </a:rPr>
              <a:t>We provide children with a wide range of opportunities to experience live music including  performances, concerts and visitin</a:t>
            </a:r>
            <a:r>
              <a:rPr lang="en-GB" sz="1600" spc="15" dirty="0">
                <a:latin typeface="Calibri" panose="020F0502020204030204" pitchFamily="34" charset="0"/>
                <a:ea typeface="Calibri" panose="020F0502020204030204" pitchFamily="34" charset="0"/>
                <a:cs typeface="Arial" panose="020B0604020202020204" pitchFamily="34" charset="0"/>
              </a:rPr>
              <a:t>g musicians</a:t>
            </a:r>
            <a:r>
              <a:rPr lang="en-GB" sz="1600" spc="15" dirty="0">
                <a:effectLst/>
                <a:latin typeface="Calibri" panose="020F0502020204030204" pitchFamily="34" charset="0"/>
                <a:ea typeface="Calibri" panose="020F0502020204030204" pitchFamily="34" charset="0"/>
                <a:cs typeface="Arial" panose="020B0604020202020204" pitchFamily="34" charset="0"/>
              </a:rPr>
              <a:t> </a:t>
            </a:r>
            <a:endParaRPr lang="en-GB" sz="1600" dirty="0"/>
          </a:p>
        </p:txBody>
      </p:sp>
      <p:sp>
        <p:nvSpPr>
          <p:cNvPr id="9" name="TextBox 8"/>
          <p:cNvSpPr txBox="1"/>
          <p:nvPr/>
        </p:nvSpPr>
        <p:spPr>
          <a:xfrm>
            <a:off x="4454434" y="404949"/>
            <a:ext cx="3513909" cy="369332"/>
          </a:xfrm>
          <a:prstGeom prst="rect">
            <a:avLst/>
          </a:prstGeom>
          <a:noFill/>
        </p:spPr>
        <p:txBody>
          <a:bodyPr wrap="square" rtlCol="0">
            <a:spAutoFit/>
          </a:bodyPr>
          <a:lstStyle/>
          <a:p>
            <a:pPr algn="ctr"/>
            <a:r>
              <a:rPr lang="en-GB" u="sng" dirty="0"/>
              <a:t>Music intent</a:t>
            </a:r>
          </a:p>
        </p:txBody>
      </p:sp>
      <p:sp>
        <p:nvSpPr>
          <p:cNvPr id="10" name="Oval 9"/>
          <p:cNvSpPr/>
          <p:nvPr/>
        </p:nvSpPr>
        <p:spPr>
          <a:xfrm>
            <a:off x="3592286" y="404949"/>
            <a:ext cx="577426" cy="585348"/>
          </a:xfrm>
          <a:prstGeom prst="ellipse">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GB"/>
          </a:p>
        </p:txBody>
      </p:sp>
      <p:sp>
        <p:nvSpPr>
          <p:cNvPr id="11" name="Oval 10"/>
          <p:cNvSpPr/>
          <p:nvPr/>
        </p:nvSpPr>
        <p:spPr>
          <a:xfrm>
            <a:off x="4661324" y="6195605"/>
            <a:ext cx="397510" cy="405432"/>
          </a:xfrm>
          <a:prstGeom prst="ellipse">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sp>
        <p:nvSpPr>
          <p:cNvPr id="12" name="Oval 11"/>
          <p:cNvSpPr/>
          <p:nvPr/>
        </p:nvSpPr>
        <p:spPr>
          <a:xfrm>
            <a:off x="3157524" y="5536173"/>
            <a:ext cx="609176" cy="574765"/>
          </a:xfrm>
          <a:prstGeom prst="ellipse">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sp>
        <p:nvSpPr>
          <p:cNvPr id="13" name="Oval 12"/>
          <p:cNvSpPr/>
          <p:nvPr/>
        </p:nvSpPr>
        <p:spPr>
          <a:xfrm>
            <a:off x="8055429" y="1826233"/>
            <a:ext cx="365760" cy="373682"/>
          </a:xfrm>
          <a:prstGeom prst="ellipse">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sp>
        <p:nvSpPr>
          <p:cNvPr id="14" name="Oval 13"/>
          <p:cNvSpPr/>
          <p:nvPr/>
        </p:nvSpPr>
        <p:spPr>
          <a:xfrm>
            <a:off x="8353215" y="4690964"/>
            <a:ext cx="577426" cy="574765"/>
          </a:xfrm>
          <a:prstGeom prst="ellipse">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sp>
        <p:nvSpPr>
          <p:cNvPr id="15" name="Oval 14"/>
          <p:cNvSpPr/>
          <p:nvPr/>
        </p:nvSpPr>
        <p:spPr>
          <a:xfrm>
            <a:off x="3998084" y="5584014"/>
            <a:ext cx="711926" cy="744582"/>
          </a:xfrm>
          <a:prstGeom prst="ellipse">
            <a:avLst/>
          </a:prstGeom>
        </p:spPr>
        <p:style>
          <a:lnRef idx="1">
            <a:schemeClr val="accent6"/>
          </a:lnRef>
          <a:fillRef idx="3">
            <a:schemeClr val="accent6"/>
          </a:fillRef>
          <a:effectRef idx="2">
            <a:schemeClr val="accent6"/>
          </a:effectRef>
          <a:fontRef idx="minor">
            <a:schemeClr val="lt1"/>
          </a:fontRef>
        </p:style>
        <p:txBody>
          <a:bodyPr rtlCol="0" anchor="ctr"/>
          <a:lstStyle/>
          <a:p>
            <a:pPr algn="ctr"/>
            <a:endParaRPr lang="en-GB"/>
          </a:p>
        </p:txBody>
      </p:sp>
      <p:sp>
        <p:nvSpPr>
          <p:cNvPr id="16" name="Oval 15"/>
          <p:cNvSpPr/>
          <p:nvPr/>
        </p:nvSpPr>
        <p:spPr>
          <a:xfrm>
            <a:off x="7470866" y="246327"/>
            <a:ext cx="711926" cy="744582"/>
          </a:xfrm>
          <a:prstGeom prst="ellipse">
            <a:avLst/>
          </a:prstGeom>
        </p:spPr>
        <p:style>
          <a:lnRef idx="1">
            <a:schemeClr val="accent6"/>
          </a:lnRef>
          <a:fillRef idx="3">
            <a:schemeClr val="accent6"/>
          </a:fillRef>
          <a:effectRef idx="2">
            <a:schemeClr val="accent6"/>
          </a:effectRef>
          <a:fontRef idx="minor">
            <a:schemeClr val="lt1"/>
          </a:fontRef>
        </p:style>
        <p:txBody>
          <a:bodyPr rtlCol="0" anchor="ctr"/>
          <a:lstStyle/>
          <a:p>
            <a:pPr algn="ctr"/>
            <a:endParaRPr lang="en-GB"/>
          </a:p>
        </p:txBody>
      </p:sp>
      <p:sp>
        <p:nvSpPr>
          <p:cNvPr id="17" name="Oval 16"/>
          <p:cNvSpPr/>
          <p:nvPr/>
        </p:nvSpPr>
        <p:spPr>
          <a:xfrm>
            <a:off x="8182792" y="5367274"/>
            <a:ext cx="711926" cy="744582"/>
          </a:xfrm>
          <a:prstGeom prst="ellipse">
            <a:avLst/>
          </a:prstGeom>
        </p:spPr>
        <p:style>
          <a:lnRef idx="1">
            <a:schemeClr val="accent6"/>
          </a:lnRef>
          <a:fillRef idx="3">
            <a:schemeClr val="accent6"/>
          </a:fillRef>
          <a:effectRef idx="2">
            <a:schemeClr val="accent6"/>
          </a:effectRef>
          <a:fontRef idx="minor">
            <a:schemeClr val="lt1"/>
          </a:fontRef>
        </p:style>
        <p:txBody>
          <a:bodyPr rtlCol="0" anchor="ctr"/>
          <a:lstStyle/>
          <a:p>
            <a:pPr algn="ctr"/>
            <a:endParaRPr lang="en-GB"/>
          </a:p>
        </p:txBody>
      </p:sp>
      <p:sp>
        <p:nvSpPr>
          <p:cNvPr id="18" name="Oval 17"/>
          <p:cNvSpPr/>
          <p:nvPr/>
        </p:nvSpPr>
        <p:spPr>
          <a:xfrm>
            <a:off x="211300" y="2792731"/>
            <a:ext cx="711926" cy="744582"/>
          </a:xfrm>
          <a:prstGeom prst="ellipse">
            <a:avLst/>
          </a:prstGeom>
        </p:spPr>
        <p:style>
          <a:lnRef idx="1">
            <a:schemeClr val="accent6"/>
          </a:lnRef>
          <a:fillRef idx="3">
            <a:schemeClr val="accent6"/>
          </a:fillRef>
          <a:effectRef idx="2">
            <a:schemeClr val="accent6"/>
          </a:effectRef>
          <a:fontRef idx="minor">
            <a:schemeClr val="lt1"/>
          </a:fontRef>
        </p:style>
        <p:txBody>
          <a:bodyPr rtlCol="0" anchor="ctr"/>
          <a:lstStyle/>
          <a:p>
            <a:pPr algn="ctr"/>
            <a:endParaRPr lang="en-GB"/>
          </a:p>
        </p:txBody>
      </p:sp>
      <p:sp>
        <p:nvSpPr>
          <p:cNvPr id="19" name="Oval 18"/>
          <p:cNvSpPr/>
          <p:nvPr/>
        </p:nvSpPr>
        <p:spPr>
          <a:xfrm>
            <a:off x="1146544" y="3165566"/>
            <a:ext cx="431679" cy="461433"/>
          </a:xfrm>
          <a:prstGeom prst="ellipse">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n-GB"/>
          </a:p>
        </p:txBody>
      </p:sp>
      <p:sp>
        <p:nvSpPr>
          <p:cNvPr id="20" name="Oval 19"/>
          <p:cNvSpPr/>
          <p:nvPr/>
        </p:nvSpPr>
        <p:spPr>
          <a:xfrm>
            <a:off x="1714016" y="2840083"/>
            <a:ext cx="711926" cy="744582"/>
          </a:xfrm>
          <a:prstGeom prst="ellipse">
            <a:avLst/>
          </a:prstGeom>
          <a:solidFill>
            <a:schemeClr val="accent2">
              <a:lumMod val="75000"/>
            </a:schemeClr>
          </a:solidFill>
        </p:spPr>
        <p:style>
          <a:lnRef idx="1">
            <a:schemeClr val="accent6"/>
          </a:lnRef>
          <a:fillRef idx="3">
            <a:schemeClr val="accent6"/>
          </a:fillRef>
          <a:effectRef idx="2">
            <a:schemeClr val="accent6"/>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98019414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A676E858F8A6FB41818738FC954C1BF6" ma:contentTypeVersion="12" ma:contentTypeDescription="Create a new document." ma:contentTypeScope="" ma:versionID="13075d96b1523b8cf869df5dfc82ae76">
  <xsd:schema xmlns:xsd="http://www.w3.org/2001/XMLSchema" xmlns:xs="http://www.w3.org/2001/XMLSchema" xmlns:p="http://schemas.microsoft.com/office/2006/metadata/properties" xmlns:ns2="d14d1845-8867-4b54-9592-94bba8f93667" xmlns:ns3="61be8809-4e72-4e3d-9a21-e33ebd14ca91" targetNamespace="http://schemas.microsoft.com/office/2006/metadata/properties" ma:root="true" ma:fieldsID="7914892b483d270e9b37bc5045fd3b16" ns2:_="" ns3:_="">
    <xsd:import namespace="d14d1845-8867-4b54-9592-94bba8f93667"/>
    <xsd:import namespace="61be8809-4e72-4e3d-9a21-e33ebd14ca91"/>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DateTaken" minOccurs="0"/>
                <xsd:element ref="ns2:MediaServiceAutoTags" minOccurs="0"/>
                <xsd:element ref="ns2:MediaServiceLocation" minOccurs="0"/>
                <xsd:element ref="ns2:MediaServiceOCR" minOccurs="0"/>
                <xsd:element ref="ns2:MediaServiceGenerationTime" minOccurs="0"/>
                <xsd:element ref="ns2: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4d1845-8867-4b54-9592-94bba8f9366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ServiceLocation" ma:index="16" nillable="true" ma:displayName="Location" ma:internalName="MediaServiceLocation"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1be8809-4e72-4e3d-9a21-e33ebd14ca91"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119CCA1-A861-44A6-BE2C-68F01EF168C9}">
  <ds:schemaRefs>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2F97DBEA-21D9-4186-ABFC-FBC5C5927129}">
  <ds:schemaRefs>
    <ds:schemaRef ds:uri="http://schemas.microsoft.com/sharepoint/v3/contenttype/forms"/>
  </ds:schemaRefs>
</ds:datastoreItem>
</file>

<file path=customXml/itemProps3.xml><?xml version="1.0" encoding="utf-8"?>
<ds:datastoreItem xmlns:ds="http://schemas.openxmlformats.org/officeDocument/2006/customXml" ds:itemID="{C61C73BA-A44E-4ABB-BABA-6BE7AA43887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4d1845-8867-4b54-9592-94bba8f93667"/>
    <ds:schemaRef ds:uri="61be8809-4e72-4e3d-9a21-e33ebd14ca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38</TotalTime>
  <Words>190</Words>
  <Application>Microsoft Office PowerPoint</Application>
  <PresentationFormat>Widescreen</PresentationFormat>
  <Paragraphs>20</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Windows User</dc:creator>
  <cp:lastModifiedBy>Victoria Reyes</cp:lastModifiedBy>
  <cp:revision>14</cp:revision>
  <dcterms:created xsi:type="dcterms:W3CDTF">2020-10-16T15:16:45Z</dcterms:created>
  <dcterms:modified xsi:type="dcterms:W3CDTF">2021-10-04T11:45:26Z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0x010100A676E858F8A6FB41818738FC954C1BF6</vt:lpwstr>
  </property>
</Properties>
</file>