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CC0000"/>
    <a:srgbClr val="17D9A6"/>
    <a:srgbClr val="E808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p:cViewPr varScale="1">
        <p:scale>
          <a:sx n="73" d="100"/>
          <a:sy n="73" d="100"/>
        </p:scale>
        <p:origin x="1062"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0B9D59C-5399-42F9-B0B3-3E5646C127BB}" type="datetimeFigureOut">
              <a:rPr lang="en-GB" smtClean="0"/>
              <a:t>07/11/2021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088CC-BEF5-4F24-8E30-5BE011705A2A}" type="slidenum">
              <a:rPr lang="en-GB" smtClean="0"/>
              <a:t>‹#›</a:t>
            </a:fld>
            <a:endParaRPr lang="en-GB"/>
          </a:p>
        </p:txBody>
      </p:sp>
    </p:spTree>
    <p:extLst>
      <p:ext uri="{BB962C8B-B14F-4D97-AF65-F5344CB8AC3E}">
        <p14:creationId xmlns:p14="http://schemas.microsoft.com/office/powerpoint/2010/main" val="293917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B9D59C-5399-42F9-B0B3-3E5646C127BB}" type="datetimeFigureOut">
              <a:rPr lang="en-GB" smtClean="0"/>
              <a:t>07/11/2021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088CC-BEF5-4F24-8E30-5BE011705A2A}" type="slidenum">
              <a:rPr lang="en-GB" smtClean="0"/>
              <a:t>‹#›</a:t>
            </a:fld>
            <a:endParaRPr lang="en-GB"/>
          </a:p>
        </p:txBody>
      </p:sp>
    </p:spTree>
    <p:extLst>
      <p:ext uri="{BB962C8B-B14F-4D97-AF65-F5344CB8AC3E}">
        <p14:creationId xmlns:p14="http://schemas.microsoft.com/office/powerpoint/2010/main" val="3417347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B9D59C-5399-42F9-B0B3-3E5646C127BB}" type="datetimeFigureOut">
              <a:rPr lang="en-GB" smtClean="0"/>
              <a:t>07/11/2021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088CC-BEF5-4F24-8E30-5BE011705A2A}" type="slidenum">
              <a:rPr lang="en-GB" smtClean="0"/>
              <a:t>‹#›</a:t>
            </a:fld>
            <a:endParaRPr lang="en-GB"/>
          </a:p>
        </p:txBody>
      </p:sp>
    </p:spTree>
    <p:extLst>
      <p:ext uri="{BB962C8B-B14F-4D97-AF65-F5344CB8AC3E}">
        <p14:creationId xmlns:p14="http://schemas.microsoft.com/office/powerpoint/2010/main" val="2395096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B9D59C-5399-42F9-B0B3-3E5646C127BB}" type="datetimeFigureOut">
              <a:rPr lang="en-GB" smtClean="0"/>
              <a:t>07/11/2021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088CC-BEF5-4F24-8E30-5BE011705A2A}" type="slidenum">
              <a:rPr lang="en-GB" smtClean="0"/>
              <a:t>‹#›</a:t>
            </a:fld>
            <a:endParaRPr lang="en-GB"/>
          </a:p>
        </p:txBody>
      </p:sp>
    </p:spTree>
    <p:extLst>
      <p:ext uri="{BB962C8B-B14F-4D97-AF65-F5344CB8AC3E}">
        <p14:creationId xmlns:p14="http://schemas.microsoft.com/office/powerpoint/2010/main" val="550580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B9D59C-5399-42F9-B0B3-3E5646C127BB}" type="datetimeFigureOut">
              <a:rPr lang="en-GB" smtClean="0"/>
              <a:t>07/11/2021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088CC-BEF5-4F24-8E30-5BE011705A2A}" type="slidenum">
              <a:rPr lang="en-GB" smtClean="0"/>
              <a:t>‹#›</a:t>
            </a:fld>
            <a:endParaRPr lang="en-GB"/>
          </a:p>
        </p:txBody>
      </p:sp>
    </p:spTree>
    <p:extLst>
      <p:ext uri="{BB962C8B-B14F-4D97-AF65-F5344CB8AC3E}">
        <p14:creationId xmlns:p14="http://schemas.microsoft.com/office/powerpoint/2010/main" val="2169442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0B9D59C-5399-42F9-B0B3-3E5646C127BB}" type="datetimeFigureOut">
              <a:rPr lang="en-GB" smtClean="0"/>
              <a:t>07/11/2021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2088CC-BEF5-4F24-8E30-5BE011705A2A}" type="slidenum">
              <a:rPr lang="en-GB" smtClean="0"/>
              <a:t>‹#›</a:t>
            </a:fld>
            <a:endParaRPr lang="en-GB"/>
          </a:p>
        </p:txBody>
      </p:sp>
    </p:spTree>
    <p:extLst>
      <p:ext uri="{BB962C8B-B14F-4D97-AF65-F5344CB8AC3E}">
        <p14:creationId xmlns:p14="http://schemas.microsoft.com/office/powerpoint/2010/main" val="1173566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0B9D59C-5399-42F9-B0B3-3E5646C127BB}" type="datetimeFigureOut">
              <a:rPr lang="en-GB" smtClean="0"/>
              <a:t>07/11/2021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2088CC-BEF5-4F24-8E30-5BE011705A2A}" type="slidenum">
              <a:rPr lang="en-GB" smtClean="0"/>
              <a:t>‹#›</a:t>
            </a:fld>
            <a:endParaRPr lang="en-GB"/>
          </a:p>
        </p:txBody>
      </p:sp>
    </p:spTree>
    <p:extLst>
      <p:ext uri="{BB962C8B-B14F-4D97-AF65-F5344CB8AC3E}">
        <p14:creationId xmlns:p14="http://schemas.microsoft.com/office/powerpoint/2010/main" val="3776373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0B9D59C-5399-42F9-B0B3-3E5646C127BB}" type="datetimeFigureOut">
              <a:rPr lang="en-GB" smtClean="0"/>
              <a:t>07/11/2021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2088CC-BEF5-4F24-8E30-5BE011705A2A}" type="slidenum">
              <a:rPr lang="en-GB" smtClean="0"/>
              <a:t>‹#›</a:t>
            </a:fld>
            <a:endParaRPr lang="en-GB"/>
          </a:p>
        </p:txBody>
      </p:sp>
    </p:spTree>
    <p:extLst>
      <p:ext uri="{BB962C8B-B14F-4D97-AF65-F5344CB8AC3E}">
        <p14:creationId xmlns:p14="http://schemas.microsoft.com/office/powerpoint/2010/main" val="2699757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9D59C-5399-42F9-B0B3-3E5646C127BB}" type="datetimeFigureOut">
              <a:rPr lang="en-GB" smtClean="0"/>
              <a:t>07/11/2021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2088CC-BEF5-4F24-8E30-5BE011705A2A}" type="slidenum">
              <a:rPr lang="en-GB" smtClean="0"/>
              <a:t>‹#›</a:t>
            </a:fld>
            <a:endParaRPr lang="en-GB"/>
          </a:p>
        </p:txBody>
      </p:sp>
    </p:spTree>
    <p:extLst>
      <p:ext uri="{BB962C8B-B14F-4D97-AF65-F5344CB8AC3E}">
        <p14:creationId xmlns:p14="http://schemas.microsoft.com/office/powerpoint/2010/main" val="1094838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B9D59C-5399-42F9-B0B3-3E5646C127BB}" type="datetimeFigureOut">
              <a:rPr lang="en-GB" smtClean="0"/>
              <a:t>07/11/2021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2088CC-BEF5-4F24-8E30-5BE011705A2A}" type="slidenum">
              <a:rPr lang="en-GB" smtClean="0"/>
              <a:t>‹#›</a:t>
            </a:fld>
            <a:endParaRPr lang="en-GB"/>
          </a:p>
        </p:txBody>
      </p:sp>
    </p:spTree>
    <p:extLst>
      <p:ext uri="{BB962C8B-B14F-4D97-AF65-F5344CB8AC3E}">
        <p14:creationId xmlns:p14="http://schemas.microsoft.com/office/powerpoint/2010/main" val="351380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B9D59C-5399-42F9-B0B3-3E5646C127BB}" type="datetimeFigureOut">
              <a:rPr lang="en-GB" smtClean="0"/>
              <a:t>07/11/2021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2088CC-BEF5-4F24-8E30-5BE011705A2A}" type="slidenum">
              <a:rPr lang="en-GB" smtClean="0"/>
              <a:t>‹#›</a:t>
            </a:fld>
            <a:endParaRPr lang="en-GB"/>
          </a:p>
        </p:txBody>
      </p:sp>
    </p:spTree>
    <p:extLst>
      <p:ext uri="{BB962C8B-B14F-4D97-AF65-F5344CB8AC3E}">
        <p14:creationId xmlns:p14="http://schemas.microsoft.com/office/powerpoint/2010/main" val="3733914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B9D59C-5399-42F9-B0B3-3E5646C127BB}" type="datetimeFigureOut">
              <a:rPr lang="en-GB" smtClean="0"/>
              <a:t>07/11/2021</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088CC-BEF5-4F24-8E30-5BE011705A2A}" type="slidenum">
              <a:rPr lang="en-GB" smtClean="0"/>
              <a:t>‹#›</a:t>
            </a:fld>
            <a:endParaRPr lang="en-GB"/>
          </a:p>
        </p:txBody>
      </p:sp>
    </p:spTree>
    <p:extLst>
      <p:ext uri="{BB962C8B-B14F-4D97-AF65-F5344CB8AC3E}">
        <p14:creationId xmlns:p14="http://schemas.microsoft.com/office/powerpoint/2010/main" val="2218582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16632"/>
            <a:ext cx="9906000" cy="584775"/>
          </a:xfrm>
          <a:prstGeom prst="rect">
            <a:avLst/>
          </a:prstGeom>
          <a:noFill/>
        </p:spPr>
        <p:txBody>
          <a:bodyPr wrap="square" rtlCol="0">
            <a:spAutoFit/>
          </a:bodyPr>
          <a:lstStyle/>
          <a:p>
            <a:r>
              <a:rPr lang="en-GB" sz="1600" dirty="0" smtClean="0">
                <a:latin typeface="Twinkl Precursive" pitchFamily="2" charset="0"/>
              </a:rPr>
              <a:t>Puffins, Penguins &amp; Parrots</a:t>
            </a:r>
            <a:r>
              <a:rPr lang="en-GB" sz="1600" dirty="0" smtClean="0">
                <a:latin typeface="Twinkl Precursive" pitchFamily="2" charset="0"/>
              </a:rPr>
              <a:t>	Term: 2	</a:t>
            </a:r>
            <a:r>
              <a:rPr lang="en-GB" sz="1600" dirty="0">
                <a:latin typeface="Twinkl Precursive" pitchFamily="2" charset="0"/>
              </a:rPr>
              <a:t> </a:t>
            </a:r>
            <a:r>
              <a:rPr lang="en-GB" sz="1600" dirty="0" smtClean="0">
                <a:latin typeface="Twinkl Precursive" pitchFamily="2" charset="0"/>
              </a:rPr>
              <a:t>        </a:t>
            </a:r>
            <a:r>
              <a:rPr lang="en-GB" sz="1600" dirty="0" smtClean="0">
                <a:latin typeface="Twinkl Precursive" pitchFamily="2" charset="0"/>
              </a:rPr>
              <a:t>What </a:t>
            </a:r>
            <a:r>
              <a:rPr lang="en-GB" sz="1600" dirty="0" smtClean="0">
                <a:latin typeface="Twinkl Precursive" pitchFamily="2" charset="0"/>
              </a:rPr>
              <a:t>we will be covering this term.</a:t>
            </a:r>
          </a:p>
          <a:p>
            <a:r>
              <a:rPr lang="en-GB" sz="1600" dirty="0">
                <a:latin typeface="Twinkl Precursive" pitchFamily="2" charset="0"/>
              </a:rPr>
              <a:t>Year Group: 1/2	</a:t>
            </a:r>
          </a:p>
        </p:txBody>
      </p:sp>
      <p:sp>
        <p:nvSpPr>
          <p:cNvPr id="5" name="TextBox 4"/>
          <p:cNvSpPr txBox="1"/>
          <p:nvPr/>
        </p:nvSpPr>
        <p:spPr>
          <a:xfrm>
            <a:off x="2396716" y="470358"/>
            <a:ext cx="4680520" cy="646331"/>
          </a:xfrm>
          <a:prstGeom prst="rect">
            <a:avLst/>
          </a:prstGeom>
          <a:noFill/>
        </p:spPr>
        <p:txBody>
          <a:bodyPr wrap="square" rtlCol="0">
            <a:spAutoFit/>
          </a:bodyPr>
          <a:lstStyle/>
          <a:p>
            <a:pPr algn="ctr"/>
            <a:r>
              <a:rPr lang="en-GB" b="1" u="sng" dirty="0" err="1" smtClean="0">
                <a:latin typeface="Twinkl Precursive" pitchFamily="2" charset="0"/>
              </a:rPr>
              <a:t>Whitchurch</a:t>
            </a:r>
            <a:r>
              <a:rPr lang="en-GB" b="1" u="sng" dirty="0" smtClean="0">
                <a:latin typeface="Twinkl Precursive" pitchFamily="2" charset="0"/>
              </a:rPr>
              <a:t> Primary School</a:t>
            </a:r>
          </a:p>
          <a:p>
            <a:pPr algn="ctr"/>
            <a:r>
              <a:rPr lang="en-GB" b="1" u="sng" dirty="0" smtClean="0">
                <a:latin typeface="Twinkl Precursive" pitchFamily="2" charset="0"/>
              </a:rPr>
              <a:t>Achieving Our Best Together</a:t>
            </a:r>
            <a:endParaRPr lang="en-GB" b="1" u="sng" dirty="0">
              <a:latin typeface="Twinkl Precursive" pitchFamily="2" charset="0"/>
            </a:endParaRPr>
          </a:p>
        </p:txBody>
      </p:sp>
      <p:sp>
        <p:nvSpPr>
          <p:cNvPr id="7" name="Rounded Rectangle 6"/>
          <p:cNvSpPr/>
          <p:nvPr/>
        </p:nvSpPr>
        <p:spPr>
          <a:xfrm>
            <a:off x="3332820" y="2276872"/>
            <a:ext cx="3240360" cy="1512168"/>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GB" sz="3200" b="1" u="sng" dirty="0" smtClean="0">
                <a:solidFill>
                  <a:schemeClr val="tx1"/>
                </a:solidFill>
                <a:latin typeface="Twinkl Precursive" pitchFamily="2" charset="0"/>
              </a:rPr>
              <a:t>Term 2</a:t>
            </a:r>
          </a:p>
          <a:p>
            <a:pPr algn="ctr"/>
            <a:r>
              <a:rPr lang="en-GB" sz="2800" b="1" u="sng" dirty="0" smtClean="0">
                <a:solidFill>
                  <a:schemeClr val="tx1"/>
                </a:solidFill>
                <a:latin typeface="Twinkl Precursive" pitchFamily="2" charset="0"/>
              </a:rPr>
              <a:t>Mary </a:t>
            </a:r>
            <a:r>
              <a:rPr lang="en-GB" sz="2800" b="1" u="sng" dirty="0" err="1" smtClean="0">
                <a:solidFill>
                  <a:schemeClr val="tx1"/>
                </a:solidFill>
                <a:latin typeface="Twinkl Precursive" pitchFamily="2" charset="0"/>
              </a:rPr>
              <a:t>Anning</a:t>
            </a:r>
            <a:endParaRPr lang="en-GB" sz="2000" dirty="0">
              <a:solidFill>
                <a:schemeClr val="tx1"/>
              </a:solidFill>
              <a:latin typeface="Twinkl Precursive" pitchFamily="2" charset="0"/>
            </a:endParaRPr>
          </a:p>
        </p:txBody>
      </p:sp>
      <p:sp>
        <p:nvSpPr>
          <p:cNvPr id="8" name="Rectangle 7"/>
          <p:cNvSpPr/>
          <p:nvPr/>
        </p:nvSpPr>
        <p:spPr>
          <a:xfrm>
            <a:off x="200472" y="912495"/>
            <a:ext cx="1800200" cy="1652409"/>
          </a:xfrm>
          <a:prstGeom prst="rect">
            <a:avLst/>
          </a:prstGeom>
          <a:solidFill>
            <a:schemeClr val="bg1"/>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u="sng" dirty="0" smtClean="0">
                <a:solidFill>
                  <a:schemeClr val="tx1"/>
                </a:solidFill>
                <a:latin typeface="Twinkl Precursive" pitchFamily="2" charset="0"/>
              </a:rPr>
              <a:t>English</a:t>
            </a:r>
          </a:p>
          <a:p>
            <a:pPr algn="ctr"/>
            <a:r>
              <a:rPr lang="en-GB" sz="1200" u="sng" dirty="0" smtClean="0">
                <a:solidFill>
                  <a:schemeClr val="tx1"/>
                </a:solidFill>
                <a:latin typeface="Twinkl Precursive" pitchFamily="2" charset="0"/>
              </a:rPr>
              <a:t>I Want My Hat </a:t>
            </a:r>
            <a:r>
              <a:rPr lang="en-GB" sz="1200" u="sng" dirty="0" err="1" smtClean="0">
                <a:solidFill>
                  <a:schemeClr val="tx1"/>
                </a:solidFill>
                <a:latin typeface="Twinkl Precursive" pitchFamily="2" charset="0"/>
              </a:rPr>
              <a:t>Back</a:t>
            </a:r>
            <a:r>
              <a:rPr lang="en-GB" sz="1200" i="1" dirty="0" err="1" smtClean="0">
                <a:solidFill>
                  <a:schemeClr val="tx1"/>
                </a:solidFill>
                <a:latin typeface="Twinkl Precursive" pitchFamily="2" charset="0"/>
              </a:rPr>
              <a:t>by</a:t>
            </a:r>
            <a:r>
              <a:rPr lang="en-GB" sz="1200" i="1" dirty="0" smtClean="0">
                <a:solidFill>
                  <a:schemeClr val="tx1"/>
                </a:solidFill>
                <a:latin typeface="Twinkl Precursive" pitchFamily="2" charset="0"/>
              </a:rPr>
              <a:t> Jon </a:t>
            </a:r>
            <a:r>
              <a:rPr lang="en-GB" sz="1200" i="1" dirty="0" err="1" smtClean="0">
                <a:solidFill>
                  <a:schemeClr val="tx1"/>
                </a:solidFill>
                <a:latin typeface="Twinkl Precursive" pitchFamily="2" charset="0"/>
              </a:rPr>
              <a:t>Klassen</a:t>
            </a:r>
            <a:endParaRPr lang="en-GB" sz="1200" i="1" dirty="0" smtClean="0">
              <a:solidFill>
                <a:schemeClr val="tx1"/>
              </a:solidFill>
              <a:latin typeface="Twinkl Precursive" pitchFamily="2" charset="0"/>
            </a:endParaRPr>
          </a:p>
          <a:p>
            <a:pPr algn="ctr"/>
            <a:r>
              <a:rPr lang="en-GB" sz="1200" u="sng" dirty="0" smtClean="0">
                <a:solidFill>
                  <a:schemeClr val="tx1"/>
                </a:solidFill>
                <a:latin typeface="Twinkl Precursive" pitchFamily="2" charset="0"/>
              </a:rPr>
              <a:t>The Bear Under the </a:t>
            </a:r>
            <a:r>
              <a:rPr lang="en-GB" sz="1200" u="sng" dirty="0" err="1" smtClean="0">
                <a:solidFill>
                  <a:schemeClr val="tx1"/>
                </a:solidFill>
                <a:latin typeface="Twinkl Precursive" pitchFamily="2" charset="0"/>
              </a:rPr>
              <a:t>Stairs</a:t>
            </a:r>
            <a:r>
              <a:rPr lang="en-GB" sz="1200" i="1" dirty="0" err="1" smtClean="0">
                <a:solidFill>
                  <a:schemeClr val="tx1"/>
                </a:solidFill>
                <a:latin typeface="Twinkl Precursive" pitchFamily="2" charset="0"/>
              </a:rPr>
              <a:t>by</a:t>
            </a:r>
            <a:r>
              <a:rPr lang="en-GB" sz="1200" i="1" dirty="0" smtClean="0">
                <a:solidFill>
                  <a:schemeClr val="tx1"/>
                </a:solidFill>
                <a:latin typeface="Twinkl Precursive" pitchFamily="2" charset="0"/>
              </a:rPr>
              <a:t> Helen Cooper</a:t>
            </a:r>
          </a:p>
        </p:txBody>
      </p:sp>
      <p:sp>
        <p:nvSpPr>
          <p:cNvPr id="9" name="Rectangle 8"/>
          <p:cNvSpPr/>
          <p:nvPr/>
        </p:nvSpPr>
        <p:spPr>
          <a:xfrm>
            <a:off x="2144688" y="1162031"/>
            <a:ext cx="2376264" cy="1011924"/>
          </a:xfrm>
          <a:prstGeom prst="rect">
            <a:avLst/>
          </a:prstGeom>
          <a:solidFill>
            <a:schemeClr val="bg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u="sng" dirty="0" smtClean="0">
                <a:solidFill>
                  <a:schemeClr val="tx1"/>
                </a:solidFill>
                <a:latin typeface="Twinkl Precursive" pitchFamily="2" charset="0"/>
              </a:rPr>
              <a:t>Computing</a:t>
            </a:r>
          </a:p>
          <a:p>
            <a:pPr algn="ctr"/>
            <a:endParaRPr lang="en-GB" sz="1200" dirty="0" smtClean="0">
              <a:solidFill>
                <a:schemeClr val="tx1"/>
              </a:solidFill>
              <a:latin typeface="Twinkl Precursive" pitchFamily="2" charset="0"/>
            </a:endParaRPr>
          </a:p>
          <a:p>
            <a:pPr algn="ctr"/>
            <a:r>
              <a:rPr lang="en-GB" sz="1200" dirty="0" smtClean="0">
                <a:solidFill>
                  <a:schemeClr val="tx1"/>
                </a:solidFill>
                <a:latin typeface="Twinkl Precursive" pitchFamily="2" charset="0"/>
              </a:rPr>
              <a:t>Coding</a:t>
            </a:r>
            <a:endParaRPr lang="en-GB" sz="1200" dirty="0">
              <a:solidFill>
                <a:schemeClr val="tx1"/>
              </a:solidFill>
              <a:latin typeface="Twinkl Precursive" pitchFamily="2" charset="0"/>
            </a:endParaRPr>
          </a:p>
        </p:txBody>
      </p:sp>
      <p:sp>
        <p:nvSpPr>
          <p:cNvPr id="10" name="Rectangle 9"/>
          <p:cNvSpPr/>
          <p:nvPr/>
        </p:nvSpPr>
        <p:spPr>
          <a:xfrm>
            <a:off x="4664968" y="1412776"/>
            <a:ext cx="2045552" cy="720080"/>
          </a:xfrm>
          <a:prstGeom prst="rect">
            <a:avLst/>
          </a:prstGeom>
          <a:solidFill>
            <a:schemeClr val="bg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u="sng" dirty="0" smtClean="0">
                <a:solidFill>
                  <a:schemeClr val="tx1"/>
                </a:solidFill>
                <a:latin typeface="Twinkl Precursive" pitchFamily="2" charset="0"/>
              </a:rPr>
              <a:t>P.E.</a:t>
            </a:r>
          </a:p>
          <a:p>
            <a:pPr algn="ctr"/>
            <a:r>
              <a:rPr lang="en-GB" sz="1200" dirty="0" smtClean="0">
                <a:solidFill>
                  <a:schemeClr val="tx1"/>
                </a:solidFill>
                <a:latin typeface="Twinkl Precursive" pitchFamily="2" charset="0"/>
              </a:rPr>
              <a:t>Real PE – Balance and co-ordination.</a:t>
            </a:r>
          </a:p>
        </p:txBody>
      </p:sp>
      <p:sp>
        <p:nvSpPr>
          <p:cNvPr id="11" name="Rectangle 10"/>
          <p:cNvSpPr/>
          <p:nvPr/>
        </p:nvSpPr>
        <p:spPr>
          <a:xfrm>
            <a:off x="3930224" y="3885403"/>
            <a:ext cx="2045552" cy="551709"/>
          </a:xfrm>
          <a:prstGeom prst="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u="sng" dirty="0" smtClean="0">
                <a:solidFill>
                  <a:schemeClr val="tx1"/>
                </a:solidFill>
                <a:latin typeface="Twinkl Precursive" pitchFamily="2" charset="0"/>
              </a:rPr>
              <a:t>Art</a:t>
            </a:r>
          </a:p>
          <a:p>
            <a:pPr algn="ctr"/>
            <a:r>
              <a:rPr lang="en-GB" sz="1200" dirty="0" smtClean="0">
                <a:solidFill>
                  <a:schemeClr val="tx1"/>
                </a:solidFill>
                <a:latin typeface="Twinkl Precursive" pitchFamily="2" charset="0"/>
              </a:rPr>
              <a:t>Artist study – Andy Goldsworthy</a:t>
            </a:r>
            <a:endParaRPr lang="en-GB" sz="1200" dirty="0">
              <a:solidFill>
                <a:schemeClr val="tx1"/>
              </a:solidFill>
              <a:latin typeface="Twinkl Precursive" pitchFamily="2" charset="0"/>
            </a:endParaRPr>
          </a:p>
        </p:txBody>
      </p:sp>
      <p:sp>
        <p:nvSpPr>
          <p:cNvPr id="12" name="Rectangle 11"/>
          <p:cNvSpPr/>
          <p:nvPr/>
        </p:nvSpPr>
        <p:spPr>
          <a:xfrm>
            <a:off x="200472" y="4536504"/>
            <a:ext cx="9433048" cy="2204864"/>
          </a:xfrm>
          <a:prstGeom prst="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Twinkl Cursive Looped" panose="02000000000000000000" pitchFamily="2" charset="0"/>
              </a:rPr>
              <a:t>Shown above is what your child will be doing throughout the term. </a:t>
            </a:r>
          </a:p>
          <a:p>
            <a:pPr algn="ctr"/>
            <a:r>
              <a:rPr lang="en-GB" sz="1200" dirty="0">
                <a:solidFill>
                  <a:schemeClr val="tx1"/>
                </a:solidFill>
                <a:latin typeface="Twinkl Cursive Looped" panose="02000000000000000000" pitchFamily="2" charset="0"/>
              </a:rPr>
              <a:t>Below is some information that may be useful. </a:t>
            </a:r>
          </a:p>
          <a:p>
            <a:pPr algn="ctr"/>
            <a:r>
              <a:rPr lang="en-GB" sz="1200" dirty="0">
                <a:solidFill>
                  <a:schemeClr val="tx1"/>
                </a:solidFill>
                <a:latin typeface="Twinkl Cursive Looped" panose="02000000000000000000" pitchFamily="2" charset="0"/>
              </a:rPr>
              <a:t>We would like children to read at home as often as possible during the week, we aim for 5 times a week. Reading records can be used at home. Please record in your child’s reading record every time they read as this helps us to track progress. Books can also be found on Bug Club. You should already have your log in details for Bug Club and have accessed it before. However, if you need a refresh of you log in detail please contact your class teacher who will be able to find out this information.</a:t>
            </a:r>
          </a:p>
          <a:p>
            <a:pPr algn="ctr"/>
            <a:r>
              <a:rPr lang="en-GB" sz="1200" dirty="0">
                <a:solidFill>
                  <a:schemeClr val="tx1"/>
                </a:solidFill>
                <a:latin typeface="Twinkl Cursive Looped" panose="02000000000000000000" pitchFamily="2" charset="0"/>
              </a:rPr>
              <a:t>Spelling lists will be given out soon for this term (and on the website on our class page) with details of each weekly test.</a:t>
            </a:r>
          </a:p>
          <a:p>
            <a:pPr algn="ctr"/>
            <a:endParaRPr lang="en-GB" sz="1200" dirty="0">
              <a:solidFill>
                <a:schemeClr val="tx1"/>
              </a:solidFill>
              <a:latin typeface="Twinkl Cursive Looped" panose="02000000000000000000" pitchFamily="2" charset="0"/>
            </a:endParaRPr>
          </a:p>
          <a:p>
            <a:pPr algn="ctr"/>
            <a:r>
              <a:rPr lang="en-GB" sz="1200" dirty="0">
                <a:solidFill>
                  <a:schemeClr val="tx1"/>
                </a:solidFill>
                <a:latin typeface="Twinkl Cursive Looped" panose="02000000000000000000" pitchFamily="2" charset="0"/>
              </a:rPr>
              <a:t>Any questions please ask Miss Fudge, Miss </a:t>
            </a:r>
            <a:r>
              <a:rPr lang="en-GB" sz="1200" dirty="0" err="1">
                <a:solidFill>
                  <a:schemeClr val="tx1"/>
                </a:solidFill>
                <a:latin typeface="Twinkl Cursive Looped" panose="02000000000000000000" pitchFamily="2" charset="0"/>
              </a:rPr>
              <a:t>Aksu</a:t>
            </a:r>
            <a:r>
              <a:rPr lang="en-GB" sz="1200" dirty="0">
                <a:solidFill>
                  <a:schemeClr val="tx1"/>
                </a:solidFill>
                <a:latin typeface="Twinkl Cursive Looped" panose="02000000000000000000" pitchFamily="2" charset="0"/>
              </a:rPr>
              <a:t> or Miss </a:t>
            </a:r>
            <a:r>
              <a:rPr lang="en-GB" sz="1200" dirty="0" err="1">
                <a:solidFill>
                  <a:schemeClr val="tx1"/>
                </a:solidFill>
                <a:latin typeface="Twinkl Cursive Looped" panose="02000000000000000000" pitchFamily="2" charset="0"/>
              </a:rPr>
              <a:t>Azeem</a:t>
            </a:r>
            <a:r>
              <a:rPr lang="en-GB" sz="1200" dirty="0">
                <a:solidFill>
                  <a:schemeClr val="tx1"/>
                </a:solidFill>
                <a:latin typeface="Twinkl Cursive Looped" panose="02000000000000000000" pitchFamily="2" charset="0"/>
              </a:rPr>
              <a:t>. Thanks</a:t>
            </a:r>
            <a:r>
              <a:rPr lang="en-GB" sz="1200" dirty="0">
                <a:solidFill>
                  <a:schemeClr val="tx1"/>
                </a:solidFill>
                <a:latin typeface="Twinkl Precursive" pitchFamily="2" charset="0"/>
              </a:rPr>
              <a:t>. </a:t>
            </a:r>
          </a:p>
        </p:txBody>
      </p:sp>
      <p:sp>
        <p:nvSpPr>
          <p:cNvPr id="13" name="Rectangle 12"/>
          <p:cNvSpPr/>
          <p:nvPr/>
        </p:nvSpPr>
        <p:spPr>
          <a:xfrm>
            <a:off x="200472" y="2708920"/>
            <a:ext cx="3017088" cy="1666824"/>
          </a:xfrm>
          <a:prstGeom prst="rect">
            <a:avLst/>
          </a:prstGeom>
          <a:solidFill>
            <a:schemeClr val="bg1"/>
          </a:solid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u="sng" dirty="0" smtClean="0">
                <a:solidFill>
                  <a:schemeClr val="tx1"/>
                </a:solidFill>
                <a:latin typeface="Twinkl Precursive" pitchFamily="2" charset="0"/>
              </a:rPr>
              <a:t>Science</a:t>
            </a:r>
          </a:p>
          <a:p>
            <a:pPr algn="ctr"/>
            <a:endParaRPr lang="en-GB" sz="1200" b="1" dirty="0" smtClean="0">
              <a:solidFill>
                <a:schemeClr val="tx1"/>
              </a:solidFill>
              <a:latin typeface="Twinkl Precursive" pitchFamily="2" charset="0"/>
            </a:endParaRPr>
          </a:p>
          <a:p>
            <a:pPr algn="ctr"/>
            <a:r>
              <a:rPr lang="en-GB" sz="1200" u="sng" dirty="0" smtClean="0">
                <a:solidFill>
                  <a:schemeClr val="tx1"/>
                </a:solidFill>
                <a:latin typeface="Twinkl Precursive" pitchFamily="2" charset="0"/>
              </a:rPr>
              <a:t>Animals including humans</a:t>
            </a:r>
          </a:p>
          <a:p>
            <a:pPr marL="171450" indent="-171450" algn="ctr">
              <a:buFontTx/>
              <a:buChar char="-"/>
            </a:pPr>
            <a:r>
              <a:rPr lang="en-GB" sz="1200" dirty="0" smtClean="0">
                <a:solidFill>
                  <a:schemeClr val="tx1"/>
                </a:solidFill>
                <a:latin typeface="Twinkl Precursive" pitchFamily="2" charset="0"/>
              </a:rPr>
              <a:t>Offspring</a:t>
            </a:r>
          </a:p>
          <a:p>
            <a:pPr algn="ctr"/>
            <a:r>
              <a:rPr lang="en-GB" sz="1200" dirty="0">
                <a:solidFill>
                  <a:schemeClr val="tx1"/>
                </a:solidFill>
                <a:latin typeface="Twinkl Precursive" pitchFamily="2" charset="0"/>
              </a:rPr>
              <a:t>-</a:t>
            </a:r>
            <a:r>
              <a:rPr lang="en-GB" sz="1200" dirty="0" smtClean="0">
                <a:solidFill>
                  <a:schemeClr val="tx1"/>
                </a:solidFill>
                <a:latin typeface="Twinkl Precursive" pitchFamily="2" charset="0"/>
              </a:rPr>
              <a:t> Life cycles</a:t>
            </a:r>
          </a:p>
          <a:p>
            <a:pPr marL="171450" indent="-171450" algn="ctr">
              <a:buFontTx/>
              <a:buChar char="-"/>
            </a:pPr>
            <a:r>
              <a:rPr lang="en-GB" sz="1200" dirty="0" smtClean="0">
                <a:solidFill>
                  <a:schemeClr val="tx1"/>
                </a:solidFill>
                <a:latin typeface="Twinkl Precursive" pitchFamily="2" charset="0"/>
              </a:rPr>
              <a:t>How do humans stay healthy?</a:t>
            </a:r>
          </a:p>
        </p:txBody>
      </p:sp>
      <p:sp>
        <p:nvSpPr>
          <p:cNvPr id="14" name="Rectangle 13"/>
          <p:cNvSpPr/>
          <p:nvPr/>
        </p:nvSpPr>
        <p:spPr>
          <a:xfrm>
            <a:off x="7257256" y="548680"/>
            <a:ext cx="2376264" cy="548622"/>
          </a:xfrm>
          <a:prstGeom prst="rect">
            <a:avLst/>
          </a:prstGeom>
          <a:solidFill>
            <a:schemeClr val="bg1"/>
          </a:solidFill>
          <a:ln w="57150">
            <a:solidFill>
              <a:srgbClr val="E808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u="sng" dirty="0" smtClean="0">
                <a:solidFill>
                  <a:schemeClr val="tx1"/>
                </a:solidFill>
                <a:latin typeface="Twinkl Precursive" pitchFamily="2" charset="0"/>
              </a:rPr>
              <a:t>PSHE</a:t>
            </a:r>
          </a:p>
          <a:p>
            <a:pPr algn="ctr"/>
            <a:r>
              <a:rPr lang="en-GB" sz="1200" dirty="0" smtClean="0">
                <a:solidFill>
                  <a:schemeClr val="tx1"/>
                </a:solidFill>
                <a:latin typeface="Twinkl Precursive" pitchFamily="2" charset="0"/>
              </a:rPr>
              <a:t>Celebrating differences.</a:t>
            </a:r>
            <a:endParaRPr lang="en-GB" sz="1200" dirty="0">
              <a:solidFill>
                <a:schemeClr val="tx1"/>
              </a:solidFill>
              <a:latin typeface="Twinkl Precursive" pitchFamily="2" charset="0"/>
            </a:endParaRPr>
          </a:p>
        </p:txBody>
      </p:sp>
      <p:sp>
        <p:nvSpPr>
          <p:cNvPr id="15" name="Rectangle 14"/>
          <p:cNvSpPr/>
          <p:nvPr/>
        </p:nvSpPr>
        <p:spPr>
          <a:xfrm>
            <a:off x="6897216" y="1196752"/>
            <a:ext cx="2736304" cy="936104"/>
          </a:xfrm>
          <a:prstGeom prst="rect">
            <a:avLst/>
          </a:prstGeom>
          <a:solidFill>
            <a:schemeClr val="bg1"/>
          </a:solidFill>
          <a:ln w="57150">
            <a:solidFill>
              <a:srgbClr val="17D9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u="sng" dirty="0" smtClean="0">
                <a:solidFill>
                  <a:schemeClr val="tx1"/>
                </a:solidFill>
                <a:latin typeface="Twinkl Precursive" pitchFamily="2" charset="0"/>
              </a:rPr>
              <a:t>Maths</a:t>
            </a:r>
          </a:p>
          <a:p>
            <a:pPr algn="ctr"/>
            <a:r>
              <a:rPr lang="en-GB" sz="1200" dirty="0" smtClean="0">
                <a:solidFill>
                  <a:schemeClr val="tx1"/>
                </a:solidFill>
                <a:latin typeface="Twinkl Precursive" pitchFamily="2" charset="0"/>
              </a:rPr>
              <a:t>Addition and subtraction</a:t>
            </a:r>
            <a:endParaRPr lang="en-GB" sz="1200" dirty="0">
              <a:solidFill>
                <a:schemeClr val="tx1"/>
              </a:solidFill>
              <a:latin typeface="Twinkl Precursive" pitchFamily="2" charset="0"/>
            </a:endParaRPr>
          </a:p>
          <a:p>
            <a:pPr algn="ctr"/>
            <a:endParaRPr lang="en-GB" sz="1200" dirty="0">
              <a:solidFill>
                <a:schemeClr val="tx1"/>
              </a:solidFill>
              <a:latin typeface="Twinkl Precursive" pitchFamily="2" charset="0"/>
            </a:endParaRPr>
          </a:p>
          <a:p>
            <a:pPr algn="ctr"/>
            <a:r>
              <a:rPr lang="en-GB" sz="1200" dirty="0" smtClean="0">
                <a:solidFill>
                  <a:schemeClr val="tx1"/>
                </a:solidFill>
                <a:latin typeface="Twinkl Precursive" pitchFamily="2" charset="0"/>
              </a:rPr>
              <a:t>Multiplication</a:t>
            </a:r>
          </a:p>
        </p:txBody>
      </p:sp>
      <p:sp>
        <p:nvSpPr>
          <p:cNvPr id="16" name="Rectangle 15"/>
          <p:cNvSpPr/>
          <p:nvPr/>
        </p:nvSpPr>
        <p:spPr>
          <a:xfrm>
            <a:off x="6710520" y="2212919"/>
            <a:ext cx="2923000" cy="2162825"/>
          </a:xfrm>
          <a:prstGeom prst="rect">
            <a:avLst/>
          </a:prstGeom>
          <a:solidFill>
            <a:schemeClr val="bg1"/>
          </a:solidFill>
          <a:ln w="57150">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u="sng" dirty="0" smtClean="0">
                <a:solidFill>
                  <a:schemeClr val="tx1"/>
                </a:solidFill>
                <a:latin typeface="Twinkl Precursive" pitchFamily="2" charset="0"/>
              </a:rPr>
              <a:t>History</a:t>
            </a:r>
          </a:p>
          <a:p>
            <a:pPr algn="ctr"/>
            <a:endParaRPr lang="en-GB" sz="1200" b="1" u="sng" dirty="0" smtClean="0">
              <a:solidFill>
                <a:schemeClr val="tx1"/>
              </a:solidFill>
              <a:latin typeface="Twinkl Precursive" pitchFamily="2" charset="0"/>
            </a:endParaRPr>
          </a:p>
          <a:p>
            <a:pPr algn="ctr"/>
            <a:r>
              <a:rPr lang="en-GB" sz="1200" dirty="0" smtClean="0">
                <a:solidFill>
                  <a:schemeClr val="tx1"/>
                </a:solidFill>
                <a:latin typeface="Twinkl Precursive" pitchFamily="2" charset="0"/>
              </a:rPr>
              <a:t>Mary </a:t>
            </a:r>
            <a:r>
              <a:rPr lang="en-GB" sz="1200" dirty="0" err="1" smtClean="0">
                <a:solidFill>
                  <a:schemeClr val="tx1"/>
                </a:solidFill>
                <a:latin typeface="Twinkl Precursive" pitchFamily="2" charset="0"/>
              </a:rPr>
              <a:t>Anning</a:t>
            </a:r>
            <a:endParaRPr lang="en-GB" sz="1200" dirty="0" smtClean="0">
              <a:solidFill>
                <a:schemeClr val="tx1"/>
              </a:solidFill>
              <a:latin typeface="Twinkl Precursive" pitchFamily="2" charset="0"/>
            </a:endParaRPr>
          </a:p>
          <a:p>
            <a:pPr marL="171450" indent="-171450" fontAlgn="base">
              <a:buFont typeface="Arial" panose="020B0604020202020204" pitchFamily="34" charset="0"/>
              <a:buChar char="•"/>
            </a:pPr>
            <a:r>
              <a:rPr lang="en-GB" sz="1000" dirty="0">
                <a:solidFill>
                  <a:schemeClr val="tx1"/>
                </a:solidFill>
                <a:latin typeface="Twinkl Precursive" panose="02000000000000000000" pitchFamily="2" charset="0"/>
              </a:rPr>
              <a:t>Know words that describe the passing of time. </a:t>
            </a:r>
          </a:p>
          <a:p>
            <a:pPr marL="171450" indent="-171450" fontAlgn="base">
              <a:buFont typeface="Arial" panose="020B0604020202020204" pitchFamily="34" charset="0"/>
              <a:buChar char="•"/>
            </a:pPr>
            <a:r>
              <a:rPr lang="en-GB" sz="1000" dirty="0">
                <a:solidFill>
                  <a:schemeClr val="tx1"/>
                </a:solidFill>
                <a:latin typeface="Twinkl Precursive" panose="02000000000000000000" pitchFamily="2" charset="0"/>
              </a:rPr>
              <a:t>Know when the events happened. </a:t>
            </a:r>
          </a:p>
          <a:p>
            <a:pPr marL="171450" indent="-171450" fontAlgn="base">
              <a:buFont typeface="Arial" panose="020B0604020202020204" pitchFamily="34" charset="0"/>
              <a:buChar char="•"/>
            </a:pPr>
            <a:r>
              <a:rPr lang="en-GB" sz="1000" dirty="0">
                <a:solidFill>
                  <a:schemeClr val="tx1"/>
                </a:solidFill>
                <a:latin typeface="Twinkl Precursive" panose="02000000000000000000" pitchFamily="2" charset="0"/>
              </a:rPr>
              <a:t>Know what happened. </a:t>
            </a:r>
          </a:p>
          <a:p>
            <a:pPr marL="171450" indent="-171450" fontAlgn="base">
              <a:buFont typeface="Arial" panose="020B0604020202020204" pitchFamily="34" charset="0"/>
              <a:buChar char="•"/>
            </a:pPr>
            <a:r>
              <a:rPr lang="en-GB" sz="1000" dirty="0">
                <a:solidFill>
                  <a:schemeClr val="tx1"/>
                </a:solidFill>
                <a:latin typeface="Twinkl Precursive" panose="02000000000000000000" pitchFamily="2" charset="0"/>
              </a:rPr>
              <a:t>Know why these events were significant. </a:t>
            </a:r>
          </a:p>
          <a:p>
            <a:pPr marL="171450" indent="-171450" fontAlgn="base">
              <a:buFont typeface="Arial" panose="020B0604020202020204" pitchFamily="34" charset="0"/>
              <a:buChar char="•"/>
            </a:pPr>
            <a:r>
              <a:rPr lang="en-GB" sz="1000" dirty="0">
                <a:solidFill>
                  <a:schemeClr val="tx1"/>
                </a:solidFill>
                <a:latin typeface="Twinkl Precursive" panose="02000000000000000000" pitchFamily="2" charset="0"/>
              </a:rPr>
              <a:t>Know what these events tell us about the past. </a:t>
            </a:r>
          </a:p>
          <a:p>
            <a:pPr algn="ctr"/>
            <a:endParaRPr lang="en-GB" sz="1200" dirty="0" smtClean="0">
              <a:solidFill>
                <a:schemeClr val="tx1"/>
              </a:solidFill>
              <a:latin typeface="Twinkl Precursive" pitchFamily="2" charset="0"/>
            </a:endParaRPr>
          </a:p>
        </p:txBody>
      </p:sp>
    </p:spTree>
    <p:extLst>
      <p:ext uri="{BB962C8B-B14F-4D97-AF65-F5344CB8AC3E}">
        <p14:creationId xmlns:p14="http://schemas.microsoft.com/office/powerpoint/2010/main" val="1014105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TotalTime>
  <Words>303</Words>
  <Application>Microsoft Office PowerPoint</Application>
  <PresentationFormat>A4 Paper (210x297 mm)</PresentationFormat>
  <Paragraphs>42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Twinkl Cursive Looped</vt:lpstr>
      <vt:lpstr>Twinkl Precursive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Abigail Fudge</dc:creator>
  <cp:lastModifiedBy>Aliya Azeem</cp:lastModifiedBy>
  <cp:revision>21</cp:revision>
  <cp:lastPrinted>2019-09-05T16:23:28Z</cp:lastPrinted>
  <dcterms:created xsi:type="dcterms:W3CDTF">2019-09-02T17:02:43Z</dcterms:created>
  <dcterms:modified xsi:type="dcterms:W3CDTF">2021-11-07T12:21:10Z</dcterms:modified>
</cp:coreProperties>
</file>